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56" r:id="rId2"/>
    <p:sldId id="258" r:id="rId3"/>
    <p:sldId id="259" r:id="rId4"/>
    <p:sldId id="260" r:id="rId5"/>
    <p:sldId id="261" r:id="rId6"/>
    <p:sldId id="262" r:id="rId7"/>
    <p:sldId id="257" r:id="rId8"/>
    <p:sldId id="263" r:id="rId9"/>
    <p:sldId id="264" r:id="rId10"/>
    <p:sldId id="265" r:id="rId11"/>
    <p:sldId id="275" r:id="rId12"/>
    <p:sldId id="278" r:id="rId13"/>
    <p:sldId id="268" r:id="rId14"/>
    <p:sldId id="272" r:id="rId15"/>
    <p:sldId id="267" r:id="rId16"/>
    <p:sldId id="269" r:id="rId17"/>
  </p:sldIdLst>
  <p:sldSz cx="14630400" cy="8229600"/>
  <p:notesSz cx="8229600" cy="14630400"/>
  <p:embeddedFontLst>
    <p:embeddedFont>
      <p:font typeface="Roboto" panose="02000000000000000000" pitchFamily="2" charset="0"/>
      <p:regular r:id="rId19"/>
      <p:bold r:id="rId20"/>
      <p:italic r:id="rId21"/>
    </p:embeddedFont>
    <p:embeddedFont>
      <p:font typeface="Roboto Slab" pitchFamily="2" charset="0"/>
      <p:regular r:id="rId22"/>
    </p:embeddedFont>
    <p:embeddedFont>
      <p:font typeface="Roboto Slab Light" pitchFamily="2"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97A2DC-5233-4F90-89B8-FDD6C8AD2A4F}">
          <p14:sldIdLst>
            <p14:sldId id="256"/>
            <p14:sldId id="258"/>
            <p14:sldId id="259"/>
            <p14:sldId id="260"/>
            <p14:sldId id="261"/>
            <p14:sldId id="262"/>
            <p14:sldId id="257"/>
            <p14:sldId id="263"/>
            <p14:sldId id="264"/>
            <p14:sldId id="265"/>
            <p14:sldId id="275"/>
            <p14:sldId id="278"/>
            <p14:sldId id="268"/>
            <p14:sldId id="272"/>
            <p14:sldId id="267"/>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9" d="100"/>
          <a:sy n="69" d="100"/>
        </p:scale>
        <p:origin x="67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26586724763324E-2"/>
          <c:y val="2.9830189667136742E-2"/>
          <c:w val="0.93322756236298576"/>
          <c:h val="0.77126477993384657"/>
        </c:manualLayout>
      </c:layout>
      <c:barChart>
        <c:barDir val="col"/>
        <c:grouping val="clustered"/>
        <c:varyColors val="0"/>
        <c:ser>
          <c:idx val="0"/>
          <c:order val="0"/>
          <c:tx>
            <c:strRef>
              <c:f>Sheet1!$B$1</c:f>
              <c:strCache>
                <c:ptCount val="1"/>
                <c:pt idx="0">
                  <c:v>R3 Dunnage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Safe Working Load</c:v>
                </c:pt>
                <c:pt idx="1">
                  <c:v>Friction Performance</c:v>
                </c:pt>
                <c:pt idx="2">
                  <c:v>Compression Recovery</c:v>
                </c:pt>
                <c:pt idx="3">
                  <c:v>Reusability</c:v>
                </c:pt>
                <c:pt idx="4">
                  <c:v>Handling Ease</c:v>
                </c:pt>
                <c:pt idx="5">
                  <c:v>Global Compliance</c:v>
                </c:pt>
                <c:pt idx="6">
                  <c:v>Sustainability</c:v>
                </c:pt>
                <c:pt idx="7">
                  <c:v>Performance Consistency</c:v>
                </c:pt>
              </c:strCache>
            </c:strRef>
          </c:cat>
          <c:val>
            <c:numRef>
              <c:f>Sheet1!$B$2:$B$9</c:f>
              <c:numCache>
                <c:formatCode>General</c:formatCode>
                <c:ptCount val="8"/>
                <c:pt idx="0">
                  <c:v>95</c:v>
                </c:pt>
                <c:pt idx="1">
                  <c:v>95</c:v>
                </c:pt>
                <c:pt idx="2">
                  <c:v>95</c:v>
                </c:pt>
                <c:pt idx="3">
                  <c:v>95</c:v>
                </c:pt>
                <c:pt idx="4">
                  <c:v>90</c:v>
                </c:pt>
                <c:pt idx="5">
                  <c:v>100</c:v>
                </c:pt>
                <c:pt idx="6">
                  <c:v>95</c:v>
                </c:pt>
                <c:pt idx="7">
                  <c:v>95</c:v>
                </c:pt>
              </c:numCache>
            </c:numRef>
          </c:val>
          <c:extLst>
            <c:ext xmlns:c16="http://schemas.microsoft.com/office/drawing/2014/chart" uri="{C3380CC4-5D6E-409C-BE32-E72D297353CC}">
              <c16:uniqueId val="{00000000-8094-4065-B755-D478169817A6}"/>
            </c:ext>
          </c:extLst>
        </c:ser>
        <c:ser>
          <c:idx val="1"/>
          <c:order val="1"/>
          <c:tx>
            <c:strRef>
              <c:f>Sheet1!$C$1</c:f>
              <c:strCache>
                <c:ptCount val="1"/>
                <c:pt idx="0">
                  <c:v>Wooden Dunnage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Safe Working Load</c:v>
                </c:pt>
                <c:pt idx="1">
                  <c:v>Friction Performance</c:v>
                </c:pt>
                <c:pt idx="2">
                  <c:v>Compression Recovery</c:v>
                </c:pt>
                <c:pt idx="3">
                  <c:v>Reusability</c:v>
                </c:pt>
                <c:pt idx="4">
                  <c:v>Handling Ease</c:v>
                </c:pt>
                <c:pt idx="5">
                  <c:v>Global Compliance</c:v>
                </c:pt>
                <c:pt idx="6">
                  <c:v>Sustainability</c:v>
                </c:pt>
                <c:pt idx="7">
                  <c:v>Performance Consistency</c:v>
                </c:pt>
              </c:strCache>
            </c:strRef>
          </c:cat>
          <c:val>
            <c:numRef>
              <c:f>Sheet1!$C$2:$C$9</c:f>
              <c:numCache>
                <c:formatCode>General</c:formatCode>
                <c:ptCount val="8"/>
                <c:pt idx="0">
                  <c:v>45</c:v>
                </c:pt>
                <c:pt idx="1">
                  <c:v>60</c:v>
                </c:pt>
                <c:pt idx="2">
                  <c:v>10</c:v>
                </c:pt>
                <c:pt idx="3">
                  <c:v>20</c:v>
                </c:pt>
                <c:pt idx="4">
                  <c:v>40</c:v>
                </c:pt>
                <c:pt idx="5">
                  <c:v>30</c:v>
                </c:pt>
                <c:pt idx="6">
                  <c:v>20</c:v>
                </c:pt>
                <c:pt idx="7">
                  <c:v>45</c:v>
                </c:pt>
              </c:numCache>
            </c:numRef>
          </c:val>
          <c:extLst>
            <c:ext xmlns:c16="http://schemas.microsoft.com/office/drawing/2014/chart" uri="{C3380CC4-5D6E-409C-BE32-E72D297353CC}">
              <c16:uniqueId val="{00000001-8094-4065-B755-D478169817A6}"/>
            </c:ext>
          </c:extLst>
        </c:ser>
        <c:ser>
          <c:idx val="2"/>
          <c:order val="2"/>
          <c:tx>
            <c:strRef>
              <c:f>Sheet1!$D$1</c:f>
              <c:strCache>
                <c:ptCount val="1"/>
                <c:pt idx="0">
                  <c:v>Composite/Plastic Dunnage</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Safe Working Load</c:v>
                </c:pt>
                <c:pt idx="1">
                  <c:v>Friction Performance</c:v>
                </c:pt>
                <c:pt idx="2">
                  <c:v>Compression Recovery</c:v>
                </c:pt>
                <c:pt idx="3">
                  <c:v>Reusability</c:v>
                </c:pt>
                <c:pt idx="4">
                  <c:v>Handling Ease</c:v>
                </c:pt>
                <c:pt idx="5">
                  <c:v>Global Compliance</c:v>
                </c:pt>
                <c:pt idx="6">
                  <c:v>Sustainability</c:v>
                </c:pt>
                <c:pt idx="7">
                  <c:v>Performance Consistency</c:v>
                </c:pt>
              </c:strCache>
            </c:strRef>
          </c:cat>
          <c:val>
            <c:numRef>
              <c:f>Sheet1!$D$2:$D$9</c:f>
              <c:numCache>
                <c:formatCode>General</c:formatCode>
                <c:ptCount val="8"/>
                <c:pt idx="0">
                  <c:v>65</c:v>
                </c:pt>
                <c:pt idx="1">
                  <c:v>40</c:v>
                </c:pt>
                <c:pt idx="2">
                  <c:v>50</c:v>
                </c:pt>
                <c:pt idx="3">
                  <c:v>80</c:v>
                </c:pt>
                <c:pt idx="4">
                  <c:v>85</c:v>
                </c:pt>
                <c:pt idx="5">
                  <c:v>100</c:v>
                </c:pt>
                <c:pt idx="6">
                  <c:v>45</c:v>
                </c:pt>
                <c:pt idx="7">
                  <c:v>75</c:v>
                </c:pt>
              </c:numCache>
            </c:numRef>
          </c:val>
          <c:extLst>
            <c:ext xmlns:c16="http://schemas.microsoft.com/office/drawing/2014/chart" uri="{C3380CC4-5D6E-409C-BE32-E72D297353CC}">
              <c16:uniqueId val="{00000002-8094-4065-B755-D478169817A6}"/>
            </c:ext>
          </c:extLst>
        </c:ser>
        <c:dLbls>
          <c:dLblPos val="inEnd"/>
          <c:showLegendKey val="0"/>
          <c:showVal val="1"/>
          <c:showCatName val="0"/>
          <c:showSerName val="0"/>
          <c:showPercent val="0"/>
          <c:showBubbleSize val="0"/>
        </c:dLbls>
        <c:gapWidth val="100"/>
        <c:overlap val="-24"/>
        <c:axId val="617286639"/>
        <c:axId val="617271279"/>
      </c:barChart>
      <c:catAx>
        <c:axId val="617286639"/>
        <c:scaling>
          <c:orientation val="minMax"/>
        </c:scaling>
        <c:delete val="0"/>
        <c:axPos val="b"/>
        <c:numFmt formatCode="General" sourceLinked="1"/>
        <c:majorTickMark val="out"/>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271279"/>
        <c:crosses val="autoZero"/>
        <c:auto val="1"/>
        <c:lblAlgn val="ctr"/>
        <c:lblOffset val="100"/>
        <c:noMultiLvlLbl val="0"/>
      </c:catAx>
      <c:valAx>
        <c:axId val="617271279"/>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286639"/>
        <c:crosses val="autoZero"/>
        <c:crossBetween val="between"/>
        <c:majorUnit val="20"/>
      </c:valAx>
      <c:spPr>
        <a:noFill/>
        <a:ln>
          <a:noFill/>
        </a:ln>
        <a:effectLst/>
      </c:spPr>
    </c:plotArea>
    <c:legend>
      <c:legendPos val="b"/>
      <c:layout>
        <c:manualLayout>
          <c:xMode val="edge"/>
          <c:yMode val="edge"/>
          <c:x val="0.21182415377393424"/>
          <c:y val="0.91114043391467381"/>
          <c:w val="0.61456789668915623"/>
          <c:h val="8.8859566085326247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9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DF1F8"/>
          </a:solidFill>
          <a:ln/>
        </p:spPr>
        <p:txBody>
          <a:bodyPr/>
          <a:lstStyle/>
          <a:p>
            <a:endParaRPr lang="en-IN"/>
          </a:p>
        </p:txBody>
      </p:sp>
      <p:sp>
        <p:nvSpPr>
          <p:cNvPr id="3" name="Shape 1"/>
          <p:cNvSpPr/>
          <p:nvPr/>
        </p:nvSpPr>
        <p:spPr>
          <a:xfrm>
            <a:off x="0" y="0"/>
            <a:ext cx="14630400" cy="8229600"/>
          </a:xfrm>
          <a:prstGeom prst="rect">
            <a:avLst/>
          </a:prstGeom>
          <a:solidFill>
            <a:srgbClr val="FBFCFE"/>
          </a:solidFill>
          <a:ln/>
        </p:spPr>
        <p:txBody>
          <a:bodyPr/>
          <a:lstStyle/>
          <a:p>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svg"/><Relationship Id="rId2" Type="http://schemas.openxmlformats.org/officeDocument/2006/relationships/notesSlide" Target="../notesSlides/notesSlide6.xml"/><Relationship Id="rId16"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svg"/></Relationships>
</file>

<file path=ppt/slides/_rels/slide11.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56.png"/><Relationship Id="rId4" Type="http://schemas.openxmlformats.org/officeDocument/2006/relationships/hyperlink" Target="mailto:thomas@grabkitsolu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271480"/>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3257B8"/>
                </a:solidFill>
                <a:latin typeface="Roboto Slab" pitchFamily="34" charset="0"/>
                <a:ea typeface="Roboto Slab" pitchFamily="34" charset="-122"/>
                <a:cs typeface="Roboto Slab" pitchFamily="34" charset="-120"/>
              </a:rPr>
              <a:t>R3 Dunnage</a:t>
            </a:r>
            <a:endParaRPr lang="en-US" sz="3900" dirty="0"/>
          </a:p>
        </p:txBody>
      </p:sp>
      <p:sp>
        <p:nvSpPr>
          <p:cNvPr id="4" name="Text 1"/>
          <p:cNvSpPr/>
          <p:nvPr/>
        </p:nvSpPr>
        <p:spPr>
          <a:xfrm>
            <a:off x="6280190" y="3970853"/>
            <a:ext cx="3987165" cy="372070"/>
          </a:xfrm>
          <a:prstGeom prst="rect">
            <a:avLst/>
          </a:prstGeom>
          <a:noFill/>
          <a:ln/>
        </p:spPr>
        <p:txBody>
          <a:bodyPr wrap="none" lIns="0" tIns="0" rIns="0" bIns="0" rtlCol="0" anchor="t"/>
          <a:lstStyle/>
          <a:p>
            <a:pPr marL="0" indent="0" algn="l">
              <a:lnSpc>
                <a:spcPts val="2900"/>
              </a:lnSpc>
              <a:buNone/>
            </a:pPr>
            <a:r>
              <a:rPr lang="en-US" sz="2300" dirty="0">
                <a:solidFill>
                  <a:srgbClr val="3257B8"/>
                </a:solidFill>
                <a:latin typeface="Roboto Slab" pitchFamily="34" charset="0"/>
                <a:ea typeface="Roboto Slab" pitchFamily="34" charset="-122"/>
                <a:cs typeface="Roboto Slab" pitchFamily="34" charset="-120"/>
              </a:rPr>
              <a:t>Reusable Recyclable Rubber </a:t>
            </a:r>
            <a:endParaRPr lang="en-US" sz="2300" dirty="0"/>
          </a:p>
        </p:txBody>
      </p:sp>
      <p:sp>
        <p:nvSpPr>
          <p:cNvPr id="5" name="Text 2"/>
          <p:cNvSpPr/>
          <p:nvPr/>
        </p:nvSpPr>
        <p:spPr>
          <a:xfrm>
            <a:off x="6280190" y="4640580"/>
            <a:ext cx="7556421" cy="317540"/>
          </a:xfrm>
          <a:prstGeom prst="rect">
            <a:avLst/>
          </a:prstGeom>
          <a:noFill/>
          <a:ln/>
        </p:spPr>
        <p:txBody>
          <a:bodyPr wrap="none" lIns="0" tIns="0" rIns="0" bIns="0" rtlCol="0" anchor="t"/>
          <a:lstStyle/>
          <a:p>
            <a:pPr marL="0" indent="0" algn="l">
              <a:lnSpc>
                <a:spcPts val="2500"/>
              </a:lnSpc>
              <a:buNone/>
            </a:pP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36984" y="484108"/>
            <a:ext cx="7870031" cy="995363"/>
          </a:xfrm>
          <a:prstGeom prst="rect">
            <a:avLst/>
          </a:prstGeom>
          <a:noFill/>
          <a:ln/>
        </p:spPr>
        <p:txBody>
          <a:bodyPr wrap="square" lIns="0" tIns="0" rIns="0" bIns="0" rtlCol="0" anchor="t"/>
          <a:lstStyle/>
          <a:p>
            <a:pPr marL="0" indent="0" algn="l">
              <a:lnSpc>
                <a:spcPts val="3900"/>
              </a:lnSpc>
              <a:buNone/>
            </a:pPr>
            <a:r>
              <a:rPr lang="en-US" sz="3100" dirty="0">
                <a:solidFill>
                  <a:srgbClr val="3257B8"/>
                </a:solidFill>
                <a:latin typeface="Roboto Slab" pitchFamily="34" charset="0"/>
                <a:ea typeface="Roboto Slab" pitchFamily="34" charset="-122"/>
                <a:cs typeface="Roboto Slab" pitchFamily="34" charset="-120"/>
              </a:rPr>
              <a:t>Introducing R3 Dunnage: The Smarter Alternative</a:t>
            </a:r>
            <a:endParaRPr lang="en-US" sz="3100" dirty="0"/>
          </a:p>
        </p:txBody>
      </p:sp>
      <p:sp>
        <p:nvSpPr>
          <p:cNvPr id="4" name="Text 1"/>
          <p:cNvSpPr/>
          <p:nvPr/>
        </p:nvSpPr>
        <p:spPr>
          <a:xfrm>
            <a:off x="636984" y="1718310"/>
            <a:ext cx="7870031" cy="995363"/>
          </a:xfrm>
          <a:prstGeom prst="rect">
            <a:avLst/>
          </a:prstGeom>
          <a:noFill/>
          <a:ln/>
        </p:spPr>
        <p:txBody>
          <a:bodyPr wrap="none" lIns="0" tIns="0" rIns="0" bIns="0" rtlCol="0" anchor="t"/>
          <a:lstStyle/>
          <a:p>
            <a:pPr marL="0" indent="0" algn="l">
              <a:lnSpc>
                <a:spcPts val="7800"/>
              </a:lnSpc>
              <a:buNone/>
            </a:pPr>
            <a:r>
              <a:rPr lang="en-US" sz="6250" dirty="0">
                <a:solidFill>
                  <a:srgbClr val="3257B8"/>
                </a:solidFill>
                <a:latin typeface="Roboto Slab" pitchFamily="34" charset="0"/>
                <a:ea typeface="Roboto Slab" pitchFamily="34" charset="-122"/>
                <a:cs typeface="Roboto Slab" pitchFamily="34" charset="-120"/>
              </a:rPr>
              <a:t>R3  </a:t>
            </a:r>
            <a:endParaRPr lang="en-US" sz="6250" dirty="0"/>
          </a:p>
        </p:txBody>
      </p:sp>
      <p:sp>
        <p:nvSpPr>
          <p:cNvPr id="5" name="Text 2"/>
          <p:cNvSpPr/>
          <p:nvPr/>
        </p:nvSpPr>
        <p:spPr>
          <a:xfrm>
            <a:off x="636984" y="2952512"/>
            <a:ext cx="7870031" cy="1990725"/>
          </a:xfrm>
          <a:prstGeom prst="rect">
            <a:avLst/>
          </a:prstGeom>
          <a:noFill/>
          <a:ln/>
        </p:spPr>
        <p:txBody>
          <a:bodyPr wrap="square" lIns="0" tIns="0" rIns="0" bIns="0" rtlCol="0" anchor="t"/>
          <a:lstStyle/>
          <a:p>
            <a:pPr marL="0" indent="0" algn="l">
              <a:lnSpc>
                <a:spcPts val="7800"/>
              </a:lnSpc>
              <a:buNone/>
            </a:pPr>
            <a:r>
              <a:rPr lang="en-US" sz="6250" dirty="0">
                <a:solidFill>
                  <a:srgbClr val="3257B8"/>
                </a:solidFill>
                <a:latin typeface="Roboto Slab" pitchFamily="34" charset="0"/>
                <a:ea typeface="Roboto Slab" pitchFamily="34" charset="-122"/>
                <a:cs typeface="Roboto Slab" pitchFamily="34" charset="-120"/>
              </a:rPr>
              <a:t>Reusable • Recyclable • Rubber</a:t>
            </a:r>
            <a:endParaRPr lang="en-US" sz="6250" dirty="0"/>
          </a:p>
        </p:txBody>
      </p:sp>
      <p:sp>
        <p:nvSpPr>
          <p:cNvPr id="6" name="Text 3"/>
          <p:cNvSpPr/>
          <p:nvPr/>
        </p:nvSpPr>
        <p:spPr>
          <a:xfrm>
            <a:off x="636984" y="5182076"/>
            <a:ext cx="7870031" cy="764381"/>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R3 Dunnage represents a breakthrough in cargo securing technology,  high performance and  sustainable dunnage solution crafted from a proprietary, engineered rubber compound. Our blocks are precision-manufactured to outperform traditional wood and composite alternatives .</a:t>
            </a:r>
            <a:endParaRPr lang="en-US" sz="1250" dirty="0"/>
          </a:p>
        </p:txBody>
      </p:sp>
      <p:sp>
        <p:nvSpPr>
          <p:cNvPr id="7" name="Text 4"/>
          <p:cNvSpPr/>
          <p:nvPr/>
        </p:nvSpPr>
        <p:spPr>
          <a:xfrm>
            <a:off x="636984" y="6125527"/>
            <a:ext cx="7870031" cy="509588"/>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Designed with input from logistics and maritime professionals, R3 Dunnage addresses the  challenges you face daily. </a:t>
            </a:r>
            <a:endParaRPr lang="en-US" sz="1250" dirty="0"/>
          </a:p>
        </p:txBody>
      </p:sp>
      <p:sp>
        <p:nvSpPr>
          <p:cNvPr id="8" name="Shape 5"/>
          <p:cNvSpPr/>
          <p:nvPr/>
        </p:nvSpPr>
        <p:spPr>
          <a:xfrm>
            <a:off x="636984" y="6814185"/>
            <a:ext cx="7870031" cy="931307"/>
          </a:xfrm>
          <a:prstGeom prst="roundRect">
            <a:avLst>
              <a:gd name="adj" fmla="val 2565"/>
            </a:avLst>
          </a:prstGeom>
          <a:solidFill>
            <a:srgbClr val="C3CFEF"/>
          </a:solidFill>
          <a:ln/>
        </p:spPr>
        <p:txBody>
          <a:bodyPr/>
          <a:lstStyle/>
          <a:p>
            <a:endParaRPr lang="en-IN"/>
          </a:p>
        </p:txBody>
      </p:sp>
      <p:pic>
        <p:nvPicPr>
          <p:cNvPr id="9" name="Image 1" descr="preencoded.png"/>
          <p:cNvPicPr>
            <a:picLocks noChangeAspect="1"/>
          </p:cNvPicPr>
          <p:nvPr/>
        </p:nvPicPr>
        <p:blipFill>
          <a:blip r:embed="rId4"/>
          <a:stretch>
            <a:fillRect/>
          </a:stretch>
        </p:blipFill>
        <p:spPr>
          <a:xfrm>
            <a:off x="796171" y="7049095"/>
            <a:ext cx="198953" cy="159187"/>
          </a:xfrm>
          <a:prstGeom prst="rect">
            <a:avLst/>
          </a:prstGeom>
        </p:spPr>
      </p:pic>
      <p:sp>
        <p:nvSpPr>
          <p:cNvPr id="10" name="Text 6"/>
          <p:cNvSpPr/>
          <p:nvPr/>
        </p:nvSpPr>
        <p:spPr>
          <a:xfrm>
            <a:off x="1154311" y="7013138"/>
            <a:ext cx="7193518" cy="509588"/>
          </a:xfrm>
          <a:prstGeom prst="rect">
            <a:avLst/>
          </a:prstGeom>
          <a:noFill/>
          <a:ln/>
        </p:spPr>
        <p:txBody>
          <a:bodyPr wrap="square" lIns="0" tIns="0" rIns="0" bIns="0" rtlCol="0" anchor="t"/>
          <a:lstStyle/>
          <a:p>
            <a:pPr marL="0" indent="0" algn="l">
              <a:lnSpc>
                <a:spcPts val="2000"/>
              </a:lnSpc>
              <a:buNone/>
            </a:pPr>
            <a:r>
              <a:rPr lang="en-US" sz="1250" b="1" dirty="0">
                <a:solidFill>
                  <a:srgbClr val="000000"/>
                </a:solidFill>
                <a:latin typeface="Roboto" pitchFamily="34" charset="0"/>
                <a:ea typeface="Roboto" pitchFamily="34" charset="-122"/>
                <a:cs typeface="Roboto" pitchFamily="34" charset="-120"/>
              </a:rPr>
              <a:t>Our Promise:</a:t>
            </a:r>
            <a:r>
              <a:rPr lang="en-US" sz="1250" dirty="0">
                <a:solidFill>
                  <a:srgbClr val="000000"/>
                </a:solidFill>
                <a:latin typeface="Roboto" pitchFamily="34" charset="0"/>
                <a:ea typeface="Roboto" pitchFamily="34" charset="-122"/>
                <a:cs typeface="Roboto" pitchFamily="34" charset="-120"/>
              </a:rPr>
              <a:t> Superior cargo stability with a reduced environmental footprint, backed by measurable  data and a commitment to your success.</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393508"/>
            <a:ext cx="7928729" cy="620078"/>
          </a:xfrm>
          <a:prstGeom prst="rect">
            <a:avLst/>
          </a:prstGeom>
          <a:noFill/>
          <a:ln/>
        </p:spPr>
        <p:txBody>
          <a:bodyPr wrap="none" lIns="0" tIns="0" rIns="0" bIns="0" rtlCol="0" anchor="t"/>
          <a:lstStyle/>
          <a:p>
            <a:pPr marL="0" indent="0" algn="l">
              <a:lnSpc>
                <a:spcPts val="4850"/>
              </a:lnSpc>
              <a:buNone/>
            </a:pPr>
            <a:r>
              <a:rPr lang="en-US" sz="3900" dirty="0">
                <a:solidFill>
                  <a:srgbClr val="3257B8"/>
                </a:solidFill>
                <a:latin typeface="Roboto Slab" pitchFamily="34" charset="0"/>
                <a:ea typeface="Roboto Slab" pitchFamily="34" charset="-122"/>
                <a:cs typeface="Roboto Slab" pitchFamily="34" charset="-120"/>
              </a:rPr>
              <a:t>Unmatched Performance &amp; Safety</a:t>
            </a:r>
            <a:endParaRPr lang="en-US" sz="3900" dirty="0"/>
          </a:p>
        </p:txBody>
      </p:sp>
      <p:sp>
        <p:nvSpPr>
          <p:cNvPr id="3" name="Text 1"/>
          <p:cNvSpPr/>
          <p:nvPr/>
        </p:nvSpPr>
        <p:spPr>
          <a:xfrm>
            <a:off x="793790" y="2092881"/>
            <a:ext cx="4196239" cy="310158"/>
          </a:xfrm>
          <a:prstGeom prst="rect">
            <a:avLst/>
          </a:prstGeom>
          <a:noFill/>
          <a:ln/>
        </p:spPr>
        <p:txBody>
          <a:bodyPr wrap="none" lIns="0" tIns="0" rIns="0" bIns="0" rtlCol="0" anchor="t"/>
          <a:lstStyle/>
          <a:p>
            <a:pPr marL="0" indent="0" algn="l">
              <a:lnSpc>
                <a:spcPts val="2400"/>
              </a:lnSpc>
              <a:buNone/>
            </a:pPr>
            <a:r>
              <a:rPr lang="en-US" sz="1950" dirty="0">
                <a:solidFill>
                  <a:srgbClr val="3257B8"/>
                </a:solidFill>
                <a:latin typeface="Roboto Slab" pitchFamily="34" charset="0"/>
                <a:ea typeface="Roboto Slab" pitchFamily="34" charset="-122"/>
                <a:cs typeface="Roboto Slab" pitchFamily="34" charset="-120"/>
              </a:rPr>
              <a:t>Engineered to Carry More with Less</a:t>
            </a:r>
            <a:endParaRPr lang="en-US" sz="1950" dirty="0"/>
          </a:p>
        </p:txBody>
      </p:sp>
      <p:sp>
        <p:nvSpPr>
          <p:cNvPr id="4" name="Shape 2"/>
          <p:cNvSpPr/>
          <p:nvPr/>
        </p:nvSpPr>
        <p:spPr>
          <a:xfrm>
            <a:off x="793790" y="2700695"/>
            <a:ext cx="4215289" cy="4135279"/>
          </a:xfrm>
          <a:prstGeom prst="roundRect">
            <a:avLst>
              <a:gd name="adj" fmla="val 720"/>
            </a:avLst>
          </a:prstGeom>
          <a:solidFill>
            <a:srgbClr val="E9ECF2"/>
          </a:solidFill>
          <a:ln/>
        </p:spPr>
        <p:txBody>
          <a:bodyPr/>
          <a:lstStyle/>
          <a:p>
            <a:endParaRPr lang="en-IN"/>
          </a:p>
        </p:txBody>
      </p:sp>
      <p:sp>
        <p:nvSpPr>
          <p:cNvPr id="5" name="Text 3"/>
          <p:cNvSpPr/>
          <p:nvPr/>
        </p:nvSpPr>
        <p:spPr>
          <a:xfrm>
            <a:off x="992148" y="2899053"/>
            <a:ext cx="3274576" cy="310158"/>
          </a:xfrm>
          <a:prstGeom prst="rect">
            <a:avLst/>
          </a:prstGeom>
          <a:noFill/>
          <a:ln/>
        </p:spPr>
        <p:txBody>
          <a:bodyPr wrap="none" lIns="0" tIns="0" rIns="0" bIns="0" rtlCol="0" anchor="t"/>
          <a:lstStyle/>
          <a:p>
            <a:pPr marL="0" indent="0" algn="l">
              <a:lnSpc>
                <a:spcPts val="2400"/>
              </a:lnSpc>
              <a:buNone/>
            </a:pPr>
            <a:r>
              <a:rPr lang="en-US" sz="1950" dirty="0">
                <a:solidFill>
                  <a:srgbClr val="15213F"/>
                </a:solidFill>
                <a:latin typeface="Roboto Slab" pitchFamily="34" charset="0"/>
                <a:ea typeface="Roboto Slab" pitchFamily="34" charset="-122"/>
                <a:cs typeface="Roboto Slab" pitchFamily="34" charset="-120"/>
              </a:rPr>
              <a:t>Superior Safe Working Load</a:t>
            </a:r>
            <a:endParaRPr lang="en-US" sz="1950" dirty="0"/>
          </a:p>
        </p:txBody>
      </p:sp>
      <p:sp>
        <p:nvSpPr>
          <p:cNvPr id="6" name="Text 4"/>
          <p:cNvSpPr/>
          <p:nvPr/>
        </p:nvSpPr>
        <p:spPr>
          <a:xfrm>
            <a:off x="992148" y="3328273"/>
            <a:ext cx="3818573" cy="855821"/>
          </a:xfrm>
          <a:prstGeom prst="rect">
            <a:avLst/>
          </a:prstGeom>
          <a:noFill/>
          <a:ln/>
        </p:spPr>
        <p:txBody>
          <a:bodyPr wrap="none" lIns="0" tIns="0" rIns="0" bIns="0" rtlCol="0" anchor="t"/>
          <a:lstStyle/>
          <a:p>
            <a:pPr marL="0" indent="0" algn="l">
              <a:lnSpc>
                <a:spcPts val="6700"/>
              </a:lnSpc>
              <a:buNone/>
            </a:pPr>
            <a:r>
              <a:rPr lang="en-US" sz="5350" dirty="0">
                <a:solidFill>
                  <a:srgbClr val="15213F"/>
                </a:solidFill>
                <a:latin typeface="Roboto Slab" pitchFamily="34" charset="0"/>
                <a:ea typeface="Roboto Slab" pitchFamily="34" charset="-122"/>
                <a:cs typeface="Roboto Slab" pitchFamily="34" charset="-120"/>
              </a:rPr>
              <a:t>309</a:t>
            </a:r>
            <a:endParaRPr lang="en-US" sz="5350" dirty="0"/>
          </a:p>
        </p:txBody>
      </p:sp>
      <p:sp>
        <p:nvSpPr>
          <p:cNvPr id="7" name="Text 5"/>
          <p:cNvSpPr/>
          <p:nvPr/>
        </p:nvSpPr>
        <p:spPr>
          <a:xfrm>
            <a:off x="992148" y="4303157"/>
            <a:ext cx="3818573" cy="317540"/>
          </a:xfrm>
          <a:prstGeom prst="rect">
            <a:avLst/>
          </a:prstGeom>
          <a:noFill/>
          <a:ln/>
        </p:spPr>
        <p:txBody>
          <a:bodyPr wrap="none" lIns="0" tIns="0" rIns="0" bIns="0" rtlCol="0" anchor="t"/>
          <a:lstStyle/>
          <a:p>
            <a:pPr marL="0" indent="0" algn="l">
              <a:lnSpc>
                <a:spcPts val="2500"/>
              </a:lnSpc>
              <a:buNone/>
            </a:pPr>
            <a:r>
              <a:rPr lang="en-US" sz="1550" b="1" dirty="0">
                <a:solidFill>
                  <a:srgbClr val="15213F"/>
                </a:solidFill>
                <a:latin typeface="Roboto" pitchFamily="34" charset="0"/>
                <a:ea typeface="Roboto" pitchFamily="34" charset="-122"/>
                <a:cs typeface="Roboto" pitchFamily="34" charset="-120"/>
              </a:rPr>
              <a:t>Metric Tons (R3 Dunnage)</a:t>
            </a:r>
            <a:endParaRPr lang="en-US" sz="1550" dirty="0"/>
          </a:p>
        </p:txBody>
      </p:sp>
      <p:sp>
        <p:nvSpPr>
          <p:cNvPr id="8" name="Text 6"/>
          <p:cNvSpPr/>
          <p:nvPr/>
        </p:nvSpPr>
        <p:spPr>
          <a:xfrm>
            <a:off x="992148" y="4739759"/>
            <a:ext cx="3818573" cy="317540"/>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vs. 139 Metric Tons (Hardwood)</a:t>
            </a:r>
            <a:endParaRPr lang="en-US" sz="1550" dirty="0"/>
          </a:p>
        </p:txBody>
      </p:sp>
      <p:sp>
        <p:nvSpPr>
          <p:cNvPr id="9" name="Text 7"/>
          <p:cNvSpPr/>
          <p:nvPr/>
        </p:nvSpPr>
        <p:spPr>
          <a:xfrm>
            <a:off x="992148" y="5176361"/>
            <a:ext cx="3818573" cy="127015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More than </a:t>
            </a:r>
            <a:r>
              <a:rPr lang="en-US" sz="1550" b="1" dirty="0">
                <a:solidFill>
                  <a:srgbClr val="15213F"/>
                </a:solidFill>
                <a:latin typeface="Roboto" pitchFamily="34" charset="0"/>
                <a:ea typeface="Roboto" pitchFamily="34" charset="-122"/>
                <a:cs typeface="Roboto" pitchFamily="34" charset="-120"/>
              </a:rPr>
              <a:t>double the strength</a:t>
            </a:r>
            <a:r>
              <a:rPr lang="en-US" sz="1550" dirty="0">
                <a:solidFill>
                  <a:srgbClr val="15213F"/>
                </a:solidFill>
                <a:latin typeface="Roboto" pitchFamily="34" charset="0"/>
                <a:ea typeface="Roboto" pitchFamily="34" charset="-122"/>
                <a:cs typeface="Roboto" pitchFamily="34" charset="-120"/>
              </a:rPr>
              <a:t> of equivalent sized hardwood blocks, enabling you to secure heavier loads with greater confidence and fewer support points.</a:t>
            </a:r>
            <a:endParaRPr lang="en-US" sz="1550" dirty="0"/>
          </a:p>
        </p:txBody>
      </p:sp>
      <p:sp>
        <p:nvSpPr>
          <p:cNvPr id="10" name="Shape 8"/>
          <p:cNvSpPr/>
          <p:nvPr/>
        </p:nvSpPr>
        <p:spPr>
          <a:xfrm>
            <a:off x="5207437" y="2700695"/>
            <a:ext cx="4215408" cy="4135279"/>
          </a:xfrm>
          <a:prstGeom prst="roundRect">
            <a:avLst>
              <a:gd name="adj" fmla="val 720"/>
            </a:avLst>
          </a:prstGeom>
          <a:solidFill>
            <a:srgbClr val="E9ECF2"/>
          </a:solidFill>
          <a:ln/>
        </p:spPr>
        <p:txBody>
          <a:bodyPr/>
          <a:lstStyle/>
          <a:p>
            <a:endParaRPr lang="en-IN"/>
          </a:p>
        </p:txBody>
      </p:sp>
      <p:sp>
        <p:nvSpPr>
          <p:cNvPr id="11" name="Text 9"/>
          <p:cNvSpPr/>
          <p:nvPr/>
        </p:nvSpPr>
        <p:spPr>
          <a:xfrm>
            <a:off x="5405795" y="2899053"/>
            <a:ext cx="3818692" cy="620316"/>
          </a:xfrm>
          <a:prstGeom prst="rect">
            <a:avLst/>
          </a:prstGeom>
          <a:noFill/>
          <a:ln/>
        </p:spPr>
        <p:txBody>
          <a:bodyPr wrap="square" lIns="0" tIns="0" rIns="0" bIns="0" rtlCol="0" anchor="t"/>
          <a:lstStyle/>
          <a:p>
            <a:pPr marL="0" indent="0" algn="l">
              <a:lnSpc>
                <a:spcPts val="2400"/>
              </a:lnSpc>
              <a:buNone/>
            </a:pPr>
            <a:r>
              <a:rPr lang="en-US" sz="1950" dirty="0">
                <a:solidFill>
                  <a:srgbClr val="15213F"/>
                </a:solidFill>
                <a:latin typeface="Roboto Slab" pitchFamily="34" charset="0"/>
                <a:ea typeface="Roboto Slab" pitchFamily="34" charset="-122"/>
                <a:cs typeface="Roboto Slab" pitchFamily="34" charset="-120"/>
              </a:rPr>
              <a:t>Exceptional Compression Resilience</a:t>
            </a:r>
            <a:endParaRPr lang="en-US" sz="1950" dirty="0"/>
          </a:p>
        </p:txBody>
      </p:sp>
      <p:sp>
        <p:nvSpPr>
          <p:cNvPr id="12" name="Text 10"/>
          <p:cNvSpPr/>
          <p:nvPr/>
        </p:nvSpPr>
        <p:spPr>
          <a:xfrm>
            <a:off x="5405795" y="3638431"/>
            <a:ext cx="3818692" cy="855821"/>
          </a:xfrm>
          <a:prstGeom prst="rect">
            <a:avLst/>
          </a:prstGeom>
          <a:noFill/>
          <a:ln/>
        </p:spPr>
        <p:txBody>
          <a:bodyPr wrap="none" lIns="0" tIns="0" rIns="0" bIns="0" rtlCol="0" anchor="t"/>
          <a:lstStyle/>
          <a:p>
            <a:pPr marL="0" indent="0" algn="l">
              <a:lnSpc>
                <a:spcPts val="6700"/>
              </a:lnSpc>
              <a:buNone/>
            </a:pPr>
            <a:r>
              <a:rPr lang="en-US" sz="5350" dirty="0">
                <a:solidFill>
                  <a:srgbClr val="15213F"/>
                </a:solidFill>
                <a:latin typeface="Roboto Slab" pitchFamily="34" charset="0"/>
                <a:ea typeface="Roboto Slab" pitchFamily="34" charset="-122"/>
                <a:cs typeface="Roboto Slab" pitchFamily="34" charset="-120"/>
              </a:rPr>
              <a:t>10%</a:t>
            </a:r>
            <a:endParaRPr lang="en-US" sz="5350" dirty="0"/>
          </a:p>
        </p:txBody>
      </p:sp>
      <p:sp>
        <p:nvSpPr>
          <p:cNvPr id="13" name="Text 11"/>
          <p:cNvSpPr/>
          <p:nvPr/>
        </p:nvSpPr>
        <p:spPr>
          <a:xfrm>
            <a:off x="5405795" y="4613315"/>
            <a:ext cx="3818692" cy="317540"/>
          </a:xfrm>
          <a:prstGeom prst="rect">
            <a:avLst/>
          </a:prstGeom>
          <a:noFill/>
          <a:ln/>
        </p:spPr>
        <p:txBody>
          <a:bodyPr wrap="none" lIns="0" tIns="0" rIns="0" bIns="0" rtlCol="0" anchor="t"/>
          <a:lstStyle/>
          <a:p>
            <a:pPr marL="0" indent="0" algn="l">
              <a:lnSpc>
                <a:spcPts val="2500"/>
              </a:lnSpc>
              <a:buNone/>
            </a:pPr>
            <a:r>
              <a:rPr lang="en-US" sz="1550" b="1" dirty="0">
                <a:solidFill>
                  <a:srgbClr val="15213F"/>
                </a:solidFill>
                <a:latin typeface="Roboto" pitchFamily="34" charset="0"/>
                <a:ea typeface="Roboto" pitchFamily="34" charset="-122"/>
                <a:cs typeface="Roboto" pitchFamily="34" charset="-120"/>
              </a:rPr>
              <a:t>Maximum Compression Loss</a:t>
            </a:r>
            <a:endParaRPr lang="en-US" sz="1550" dirty="0"/>
          </a:p>
        </p:txBody>
      </p:sp>
      <p:sp>
        <p:nvSpPr>
          <p:cNvPr id="14" name="Text 12"/>
          <p:cNvSpPr/>
          <p:nvPr/>
        </p:nvSpPr>
        <p:spPr>
          <a:xfrm>
            <a:off x="5405795" y="5049917"/>
            <a:ext cx="3818692" cy="1587698"/>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With almost full recovery after load removal. Wood compresses permanently with no recovery, composites can crack under extreme pressure. R3 bounces back and is ready for the next load.</a:t>
            </a:r>
            <a:endParaRPr lang="en-US" sz="1550" dirty="0"/>
          </a:p>
        </p:txBody>
      </p:sp>
      <p:sp>
        <p:nvSpPr>
          <p:cNvPr id="15" name="Shape 13"/>
          <p:cNvSpPr/>
          <p:nvPr/>
        </p:nvSpPr>
        <p:spPr>
          <a:xfrm>
            <a:off x="9621203" y="2700695"/>
            <a:ext cx="4215289" cy="4135279"/>
          </a:xfrm>
          <a:prstGeom prst="roundRect">
            <a:avLst>
              <a:gd name="adj" fmla="val 720"/>
            </a:avLst>
          </a:prstGeom>
          <a:solidFill>
            <a:srgbClr val="E9ECF2"/>
          </a:solidFill>
          <a:ln/>
        </p:spPr>
        <p:txBody>
          <a:bodyPr/>
          <a:lstStyle/>
          <a:p>
            <a:endParaRPr lang="en-IN"/>
          </a:p>
        </p:txBody>
      </p:sp>
      <p:sp>
        <p:nvSpPr>
          <p:cNvPr id="16" name="Text 14"/>
          <p:cNvSpPr/>
          <p:nvPr/>
        </p:nvSpPr>
        <p:spPr>
          <a:xfrm>
            <a:off x="9819561" y="2899053"/>
            <a:ext cx="3594259" cy="310158"/>
          </a:xfrm>
          <a:prstGeom prst="rect">
            <a:avLst/>
          </a:prstGeom>
          <a:noFill/>
          <a:ln/>
        </p:spPr>
        <p:txBody>
          <a:bodyPr wrap="none" lIns="0" tIns="0" rIns="0" bIns="0" rtlCol="0" anchor="t"/>
          <a:lstStyle/>
          <a:p>
            <a:pPr marL="0" indent="0" algn="l">
              <a:lnSpc>
                <a:spcPts val="2400"/>
              </a:lnSpc>
              <a:buNone/>
            </a:pPr>
            <a:r>
              <a:rPr lang="en-US" sz="1950" dirty="0">
                <a:solidFill>
                  <a:srgbClr val="15213F"/>
                </a:solidFill>
                <a:latin typeface="Roboto Slab" pitchFamily="34" charset="0"/>
                <a:ea typeface="Roboto Slab" pitchFamily="34" charset="-122"/>
                <a:cs typeface="Roboto Slab" pitchFamily="34" charset="-120"/>
              </a:rPr>
              <a:t>Superior Coefficient of Friction</a:t>
            </a:r>
            <a:endParaRPr lang="en-US" sz="1950" dirty="0"/>
          </a:p>
        </p:txBody>
      </p:sp>
      <p:sp>
        <p:nvSpPr>
          <p:cNvPr id="17" name="Text 15"/>
          <p:cNvSpPr/>
          <p:nvPr/>
        </p:nvSpPr>
        <p:spPr>
          <a:xfrm>
            <a:off x="9819561" y="3328273"/>
            <a:ext cx="3818573" cy="1587698"/>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Grips cargo like rubber,  because it </a:t>
            </a:r>
            <a:r>
              <a:rPr lang="en-US" sz="1550" i="1" dirty="0">
                <a:solidFill>
                  <a:srgbClr val="15213F"/>
                </a:solidFill>
                <a:latin typeface="Roboto" pitchFamily="34" charset="0"/>
                <a:ea typeface="Roboto" pitchFamily="34" charset="-122"/>
                <a:cs typeface="Roboto" pitchFamily="34" charset="-120"/>
              </a:rPr>
              <a:t>is</a:t>
            </a:r>
            <a:r>
              <a:rPr lang="en-US" sz="1550" dirty="0">
                <a:solidFill>
                  <a:srgbClr val="15213F"/>
                </a:solidFill>
                <a:latin typeface="Roboto" pitchFamily="34" charset="0"/>
                <a:ea typeface="Roboto" pitchFamily="34" charset="-122"/>
                <a:cs typeface="Roboto" pitchFamily="34" charset="-120"/>
              </a:rPr>
              <a:t> rubber. Unlike wood or plastic alternatives, R3 Dunnage creates exceptional surface contact and resistance to lateral movement.</a:t>
            </a:r>
            <a:endParaRPr lang="en-US" sz="1550" dirty="0"/>
          </a:p>
        </p:txBody>
      </p:sp>
      <p:sp>
        <p:nvSpPr>
          <p:cNvPr id="18" name="Text 16"/>
          <p:cNvSpPr/>
          <p:nvPr/>
        </p:nvSpPr>
        <p:spPr>
          <a:xfrm>
            <a:off x="9819561" y="5035034"/>
            <a:ext cx="3818573" cy="952619"/>
          </a:xfrm>
          <a:prstGeom prst="rect">
            <a:avLst/>
          </a:prstGeom>
          <a:noFill/>
          <a:ln/>
        </p:spPr>
        <p:txBody>
          <a:bodyPr wrap="square" lIns="0" tIns="0" rIns="0" bIns="0" rtlCol="0" anchor="t"/>
          <a:lstStyle/>
          <a:p>
            <a:pPr marL="0" indent="0" algn="l">
              <a:lnSpc>
                <a:spcPts val="2500"/>
              </a:lnSpc>
              <a:buNone/>
            </a:pPr>
            <a:r>
              <a:rPr lang="en-US" sz="1550" b="1" dirty="0">
                <a:solidFill>
                  <a:srgbClr val="15213F"/>
                </a:solidFill>
                <a:latin typeface="Roboto" pitchFamily="34" charset="0"/>
                <a:ea typeface="Roboto" pitchFamily="34" charset="-122"/>
                <a:cs typeface="Roboto" pitchFamily="34" charset="-120"/>
              </a:rPr>
              <a:t>Result:</a:t>
            </a:r>
            <a:r>
              <a:rPr lang="en-US" sz="1550" dirty="0">
                <a:solidFill>
                  <a:srgbClr val="15213F"/>
                </a:solidFill>
                <a:latin typeface="Roboto" pitchFamily="34" charset="0"/>
                <a:ea typeface="Roboto" pitchFamily="34" charset="-122"/>
                <a:cs typeface="Roboto" pitchFamily="34" charset="-120"/>
              </a:rPr>
              <a:t> Fewer pieces needed to achieve the same stability, simplifying  logistics operations and  enhancing safety.</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729139"/>
            <a:ext cx="8511897" cy="620078"/>
          </a:xfrm>
          <a:prstGeom prst="rect">
            <a:avLst/>
          </a:prstGeom>
          <a:noFill/>
          <a:ln/>
        </p:spPr>
        <p:txBody>
          <a:bodyPr wrap="none" lIns="0" tIns="0" rIns="0" bIns="0" rtlCol="0" anchor="t"/>
          <a:lstStyle/>
          <a:p>
            <a:pPr marL="0" indent="0" algn="l">
              <a:lnSpc>
                <a:spcPts val="4850"/>
              </a:lnSpc>
              <a:buNone/>
            </a:pPr>
            <a:r>
              <a:rPr lang="en-US" sz="3900" dirty="0">
                <a:solidFill>
                  <a:srgbClr val="3257B8"/>
                </a:solidFill>
                <a:latin typeface="Roboto Slab" pitchFamily="34" charset="0"/>
                <a:ea typeface="Roboto Slab" pitchFamily="34" charset="-122"/>
                <a:cs typeface="Roboto Slab" pitchFamily="34" charset="-120"/>
              </a:rPr>
              <a:t>Operational &amp; Economic Advantages</a:t>
            </a:r>
            <a:endParaRPr lang="en-US" sz="3900" dirty="0"/>
          </a:p>
        </p:txBody>
      </p:sp>
      <p:sp>
        <p:nvSpPr>
          <p:cNvPr id="3" name="Text 1"/>
          <p:cNvSpPr/>
          <p:nvPr/>
        </p:nvSpPr>
        <p:spPr>
          <a:xfrm>
            <a:off x="793790" y="1428512"/>
            <a:ext cx="4778693" cy="310158"/>
          </a:xfrm>
          <a:prstGeom prst="rect">
            <a:avLst/>
          </a:prstGeom>
          <a:noFill/>
          <a:ln/>
        </p:spPr>
        <p:txBody>
          <a:bodyPr wrap="none" lIns="0" tIns="0" rIns="0" bIns="0" rtlCol="0" anchor="t"/>
          <a:lstStyle/>
          <a:p>
            <a:pPr marL="0" indent="0" algn="l">
              <a:lnSpc>
                <a:spcPts val="2400"/>
              </a:lnSpc>
              <a:buNone/>
            </a:pPr>
            <a:r>
              <a:rPr lang="en-US" sz="1950" dirty="0">
                <a:solidFill>
                  <a:srgbClr val="3257B8"/>
                </a:solidFill>
                <a:latin typeface="Roboto Slab" pitchFamily="34" charset="0"/>
                <a:ea typeface="Roboto Slab" pitchFamily="34" charset="-122"/>
                <a:cs typeface="Roboto Slab" pitchFamily="34" charset="-120"/>
              </a:rPr>
              <a:t>Do More with Less, Safely and Efficiently</a:t>
            </a:r>
            <a:endParaRPr lang="en-US" sz="1950" dirty="0"/>
          </a:p>
        </p:txBody>
      </p:sp>
      <p:sp>
        <p:nvSpPr>
          <p:cNvPr id="4" name="Shape 2"/>
          <p:cNvSpPr/>
          <p:nvPr/>
        </p:nvSpPr>
        <p:spPr>
          <a:xfrm>
            <a:off x="828079" y="1822470"/>
            <a:ext cx="6158461" cy="2432586"/>
          </a:xfrm>
          <a:prstGeom prst="roundRect">
            <a:avLst>
              <a:gd name="adj" fmla="val 4352"/>
            </a:avLst>
          </a:prstGeom>
          <a:solidFill>
            <a:srgbClr val="FBFCFE"/>
          </a:solidFill>
          <a:ln w="22860">
            <a:solidFill>
              <a:srgbClr val="CFD2D8"/>
            </a:solidFill>
            <a:prstDash val="solid"/>
          </a:ln>
        </p:spPr>
        <p:txBody>
          <a:bodyPr/>
          <a:lstStyle/>
          <a:p>
            <a:endParaRPr lang="en-IN"/>
          </a:p>
        </p:txBody>
      </p:sp>
      <p:pic>
        <p:nvPicPr>
          <p:cNvPr id="5" name="Image 0" descr="preencoded.png"/>
          <p:cNvPicPr>
            <a:picLocks noChangeAspect="1"/>
          </p:cNvPicPr>
          <p:nvPr/>
        </p:nvPicPr>
        <p:blipFill>
          <a:blip r:embed="rId3"/>
          <a:stretch>
            <a:fillRect/>
          </a:stretch>
        </p:blipFill>
        <p:spPr>
          <a:xfrm>
            <a:off x="762667" y="1817964"/>
            <a:ext cx="87392" cy="2409639"/>
          </a:xfrm>
          <a:prstGeom prst="rect">
            <a:avLst/>
          </a:prstGeom>
        </p:spPr>
      </p:pic>
      <p:sp>
        <p:nvSpPr>
          <p:cNvPr id="6" name="Text 3"/>
          <p:cNvSpPr/>
          <p:nvPr/>
        </p:nvSpPr>
        <p:spPr>
          <a:xfrm>
            <a:off x="1083588" y="1961912"/>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15213F"/>
                </a:solidFill>
                <a:latin typeface="Roboto Slab" pitchFamily="34" charset="0"/>
                <a:ea typeface="Roboto Slab" pitchFamily="34" charset="-122"/>
                <a:cs typeface="Roboto Slab" pitchFamily="34" charset="-120"/>
              </a:rPr>
              <a:t>Optimized Quantity</a:t>
            </a:r>
            <a:endParaRPr lang="en-US" sz="2300" dirty="0"/>
          </a:p>
        </p:txBody>
      </p:sp>
      <p:sp>
        <p:nvSpPr>
          <p:cNvPr id="7" name="Text 4"/>
          <p:cNvSpPr/>
          <p:nvPr/>
        </p:nvSpPr>
        <p:spPr>
          <a:xfrm>
            <a:off x="1075325" y="2491598"/>
            <a:ext cx="5911215" cy="1587698"/>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Higher strength and superior friction per unit translate directly into fewer blocks required per shipment. This reduction creates cascading benefits: simplified load planning, reduced material handling time, and lower overall dunnage inventory requirements across your fleet.</a:t>
            </a:r>
            <a:endParaRPr lang="en-US" sz="1550" dirty="0"/>
          </a:p>
        </p:txBody>
      </p:sp>
      <p:sp>
        <p:nvSpPr>
          <p:cNvPr id="8" name="Shape 5"/>
          <p:cNvSpPr/>
          <p:nvPr/>
        </p:nvSpPr>
        <p:spPr>
          <a:xfrm>
            <a:off x="7414379" y="2036326"/>
            <a:ext cx="6422231" cy="2521268"/>
          </a:xfrm>
          <a:prstGeom prst="roundRect">
            <a:avLst>
              <a:gd name="adj" fmla="val 4352"/>
            </a:avLst>
          </a:prstGeom>
          <a:solidFill>
            <a:srgbClr val="FBFCFE"/>
          </a:solidFill>
          <a:ln w="22860">
            <a:solidFill>
              <a:srgbClr val="CFD2D8"/>
            </a:solidFill>
            <a:prstDash val="solid"/>
          </a:ln>
        </p:spPr>
        <p:txBody>
          <a:bodyPr/>
          <a:lstStyle/>
          <a:p>
            <a:endParaRPr lang="en-IN"/>
          </a:p>
        </p:txBody>
      </p:sp>
      <p:pic>
        <p:nvPicPr>
          <p:cNvPr id="9" name="Image 1" descr="preencoded.png"/>
          <p:cNvPicPr>
            <a:picLocks noChangeAspect="1"/>
          </p:cNvPicPr>
          <p:nvPr/>
        </p:nvPicPr>
        <p:blipFill>
          <a:blip r:embed="rId3"/>
          <a:stretch>
            <a:fillRect/>
          </a:stretch>
        </p:blipFill>
        <p:spPr>
          <a:xfrm>
            <a:off x="7391519" y="2036326"/>
            <a:ext cx="91440" cy="2521268"/>
          </a:xfrm>
          <a:prstGeom prst="rect">
            <a:avLst/>
          </a:prstGeom>
        </p:spPr>
      </p:pic>
      <p:sp>
        <p:nvSpPr>
          <p:cNvPr id="10" name="Text 6"/>
          <p:cNvSpPr/>
          <p:nvPr/>
        </p:nvSpPr>
        <p:spPr>
          <a:xfrm>
            <a:off x="7704177" y="2257544"/>
            <a:ext cx="2998113" cy="372070"/>
          </a:xfrm>
          <a:prstGeom prst="rect">
            <a:avLst/>
          </a:prstGeom>
          <a:noFill/>
          <a:ln/>
        </p:spPr>
        <p:txBody>
          <a:bodyPr wrap="none" lIns="0" tIns="0" rIns="0" bIns="0" rtlCol="0" anchor="t"/>
          <a:lstStyle/>
          <a:p>
            <a:pPr marL="0" indent="0" algn="l">
              <a:lnSpc>
                <a:spcPts val="2900"/>
              </a:lnSpc>
              <a:buNone/>
            </a:pPr>
            <a:r>
              <a:rPr lang="en-US" sz="2300" dirty="0">
                <a:solidFill>
                  <a:srgbClr val="15213F"/>
                </a:solidFill>
                <a:latin typeface="Roboto Slab" pitchFamily="34" charset="0"/>
                <a:ea typeface="Roboto Slab" pitchFamily="34" charset="-122"/>
                <a:cs typeface="Roboto Slab" pitchFamily="34" charset="-120"/>
              </a:rPr>
              <a:t>Easy &amp; Safe Handling</a:t>
            </a:r>
            <a:endParaRPr lang="en-US" sz="2300" dirty="0"/>
          </a:p>
        </p:txBody>
      </p:sp>
      <p:sp>
        <p:nvSpPr>
          <p:cNvPr id="11" name="Text 7"/>
          <p:cNvSpPr/>
          <p:nvPr/>
        </p:nvSpPr>
        <p:spPr>
          <a:xfrm>
            <a:off x="7704177" y="2748677"/>
            <a:ext cx="5911215" cy="127015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Each block weighs </a:t>
            </a:r>
            <a:r>
              <a:rPr lang="en-US" sz="1550" b="1" dirty="0">
                <a:solidFill>
                  <a:srgbClr val="15213F"/>
                </a:solidFill>
                <a:latin typeface="Roboto" pitchFamily="34" charset="0"/>
                <a:ea typeface="Roboto" pitchFamily="34" charset="-122"/>
                <a:cs typeface="Roboto" pitchFamily="34" charset="-120"/>
              </a:rPr>
              <a:t>3.75 kg. </a:t>
            </a:r>
            <a:r>
              <a:rPr lang="en-US" sz="1550" dirty="0">
                <a:solidFill>
                  <a:srgbClr val="15213F"/>
                </a:solidFill>
                <a:latin typeface="Roboto" pitchFamily="34" charset="0"/>
                <a:ea typeface="Roboto" pitchFamily="34" charset="-122"/>
                <a:cs typeface="Roboto" pitchFamily="34" charset="-120"/>
              </a:rPr>
              <a:t>Though heavier than wood, it is designed with D shaped handling inset</a:t>
            </a:r>
            <a:r>
              <a:rPr lang="en-US" sz="1550" b="1" dirty="0">
                <a:solidFill>
                  <a:srgbClr val="15213F"/>
                </a:solidFill>
                <a:latin typeface="Roboto" pitchFamily="34" charset="0"/>
                <a:ea typeface="Roboto" pitchFamily="34" charset="-122"/>
                <a:cs typeface="Roboto" pitchFamily="34" charset="-120"/>
              </a:rPr>
              <a:t> </a:t>
            </a:r>
            <a:r>
              <a:rPr lang="en-US" sz="1550" dirty="0">
                <a:solidFill>
                  <a:srgbClr val="15213F"/>
                </a:solidFill>
                <a:latin typeface="Roboto" pitchFamily="34" charset="0"/>
                <a:ea typeface="Roboto" pitchFamily="34" charset="-122"/>
                <a:cs typeface="Roboto" pitchFamily="34" charset="-120"/>
              </a:rPr>
              <a:t>to reduces worker strain and injury risk during operations. No splinters or awkward grip points.</a:t>
            </a:r>
            <a:endParaRPr lang="en-US" sz="1550" dirty="0"/>
          </a:p>
        </p:txBody>
      </p:sp>
      <p:sp>
        <p:nvSpPr>
          <p:cNvPr id="12" name="Shape 8"/>
          <p:cNvSpPr/>
          <p:nvPr/>
        </p:nvSpPr>
        <p:spPr>
          <a:xfrm>
            <a:off x="740238" y="4693989"/>
            <a:ext cx="6094575" cy="2806473"/>
          </a:xfrm>
          <a:prstGeom prst="roundRect">
            <a:avLst>
              <a:gd name="adj" fmla="val 4979"/>
            </a:avLst>
          </a:prstGeom>
          <a:solidFill>
            <a:srgbClr val="FBFCFE"/>
          </a:solidFill>
          <a:ln w="22860">
            <a:solidFill>
              <a:srgbClr val="CFD2D8"/>
            </a:solidFill>
            <a:prstDash val="solid"/>
          </a:ln>
        </p:spPr>
        <p:txBody>
          <a:bodyPr/>
          <a:lstStyle/>
          <a:p>
            <a:endParaRPr lang="en-IN" dirty="0"/>
          </a:p>
        </p:txBody>
      </p:sp>
      <p:pic>
        <p:nvPicPr>
          <p:cNvPr id="13" name="Image 2" descr="preencoded.png"/>
          <p:cNvPicPr>
            <a:picLocks noChangeAspect="1"/>
          </p:cNvPicPr>
          <p:nvPr/>
        </p:nvPicPr>
        <p:blipFill>
          <a:blip r:embed="rId4"/>
          <a:stretch>
            <a:fillRect/>
          </a:stretch>
        </p:blipFill>
        <p:spPr>
          <a:xfrm>
            <a:off x="708297" y="4755952"/>
            <a:ext cx="70228" cy="2744510"/>
          </a:xfrm>
          <a:prstGeom prst="rect">
            <a:avLst/>
          </a:prstGeom>
        </p:spPr>
      </p:pic>
      <p:sp>
        <p:nvSpPr>
          <p:cNvPr id="14" name="Text 9"/>
          <p:cNvSpPr/>
          <p:nvPr/>
        </p:nvSpPr>
        <p:spPr>
          <a:xfrm>
            <a:off x="1075325" y="4789851"/>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15213F"/>
                </a:solidFill>
                <a:latin typeface="Roboto Slab" pitchFamily="34" charset="0"/>
                <a:ea typeface="Roboto Slab" pitchFamily="34" charset="-122"/>
                <a:cs typeface="Roboto Slab" pitchFamily="34" charset="-120"/>
              </a:rPr>
              <a:t>Reusable Design</a:t>
            </a:r>
            <a:endParaRPr lang="en-US" sz="2300" dirty="0"/>
          </a:p>
        </p:txBody>
      </p:sp>
      <p:sp>
        <p:nvSpPr>
          <p:cNvPr id="16" name="Shape 11"/>
          <p:cNvSpPr/>
          <p:nvPr/>
        </p:nvSpPr>
        <p:spPr>
          <a:xfrm>
            <a:off x="7414379" y="4755952"/>
            <a:ext cx="6422231" cy="2203728"/>
          </a:xfrm>
          <a:prstGeom prst="roundRect">
            <a:avLst>
              <a:gd name="adj" fmla="val 4979"/>
            </a:avLst>
          </a:prstGeom>
          <a:solidFill>
            <a:srgbClr val="FBFCFE"/>
          </a:solidFill>
          <a:ln w="22860">
            <a:solidFill>
              <a:srgbClr val="CFD2D8"/>
            </a:solidFill>
            <a:prstDash val="solid"/>
          </a:ln>
        </p:spPr>
        <p:txBody>
          <a:bodyPr/>
          <a:lstStyle/>
          <a:p>
            <a:endParaRPr lang="en-IN"/>
          </a:p>
        </p:txBody>
      </p:sp>
      <p:pic>
        <p:nvPicPr>
          <p:cNvPr id="17" name="Image 3" descr="preencoded.png"/>
          <p:cNvPicPr>
            <a:picLocks noChangeAspect="1"/>
          </p:cNvPicPr>
          <p:nvPr/>
        </p:nvPicPr>
        <p:blipFill>
          <a:blip r:embed="rId4"/>
          <a:stretch>
            <a:fillRect/>
          </a:stretch>
        </p:blipFill>
        <p:spPr>
          <a:xfrm>
            <a:off x="7391519" y="4755952"/>
            <a:ext cx="91440" cy="2203728"/>
          </a:xfrm>
          <a:prstGeom prst="rect">
            <a:avLst/>
          </a:prstGeom>
        </p:spPr>
      </p:pic>
      <p:sp>
        <p:nvSpPr>
          <p:cNvPr id="18" name="Text 12"/>
          <p:cNvSpPr/>
          <p:nvPr/>
        </p:nvSpPr>
        <p:spPr>
          <a:xfrm>
            <a:off x="7704177" y="4977170"/>
            <a:ext cx="3113008" cy="372070"/>
          </a:xfrm>
          <a:prstGeom prst="rect">
            <a:avLst/>
          </a:prstGeom>
          <a:noFill/>
          <a:ln/>
        </p:spPr>
        <p:txBody>
          <a:bodyPr wrap="none" lIns="0" tIns="0" rIns="0" bIns="0" rtlCol="0" anchor="t"/>
          <a:lstStyle/>
          <a:p>
            <a:pPr marL="0" indent="0" algn="l">
              <a:lnSpc>
                <a:spcPts val="2900"/>
              </a:lnSpc>
              <a:buNone/>
            </a:pPr>
            <a:r>
              <a:rPr lang="en-US" sz="2300" dirty="0">
                <a:solidFill>
                  <a:srgbClr val="15213F"/>
                </a:solidFill>
                <a:latin typeface="Roboto Slab" pitchFamily="34" charset="0"/>
                <a:ea typeface="Roboto Slab" pitchFamily="34" charset="-122"/>
                <a:cs typeface="Roboto Slab" pitchFamily="34" charset="-120"/>
              </a:rPr>
              <a:t>Environment Friendly</a:t>
            </a:r>
            <a:endParaRPr lang="en-US" sz="2300" dirty="0"/>
          </a:p>
        </p:txBody>
      </p:sp>
      <p:sp>
        <p:nvSpPr>
          <p:cNvPr id="19" name="Text 13"/>
          <p:cNvSpPr/>
          <p:nvPr/>
        </p:nvSpPr>
        <p:spPr>
          <a:xfrm>
            <a:off x="7704177" y="5468302"/>
            <a:ext cx="5932823" cy="1175862"/>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Made from natural materials, our dunnage is both recyclable and reusable, supporting sustainable logistics practices and reducing environmental footprint.</a:t>
            </a:r>
            <a:endParaRPr lang="en-US" sz="1550" dirty="0"/>
          </a:p>
        </p:txBody>
      </p:sp>
      <p:sp>
        <p:nvSpPr>
          <p:cNvPr id="24" name="TextBox 23">
            <a:extLst>
              <a:ext uri="{FF2B5EF4-FFF2-40B4-BE49-F238E27FC236}">
                <a16:creationId xmlns:a16="http://schemas.microsoft.com/office/drawing/2014/main" id="{D953624A-1123-FDC9-E427-D8BC6551AF0F}"/>
              </a:ext>
            </a:extLst>
          </p:cNvPr>
          <p:cNvSpPr txBox="1"/>
          <p:nvPr/>
        </p:nvSpPr>
        <p:spPr>
          <a:xfrm>
            <a:off x="993400" y="5161921"/>
            <a:ext cx="5824089" cy="2199320"/>
          </a:xfrm>
          <a:prstGeom prst="rect">
            <a:avLst/>
          </a:prstGeom>
          <a:noFill/>
        </p:spPr>
        <p:txBody>
          <a:bodyPr wrap="square">
            <a:spAutoFit/>
          </a:bodyPr>
          <a:lstStyle/>
          <a:p>
            <a:pPr>
              <a:lnSpc>
                <a:spcPct val="150000"/>
              </a:lnSpc>
            </a:pPr>
            <a:r>
              <a:rPr lang="en-US" sz="1550" dirty="0">
                <a:latin typeface="Roboto" panose="02000000000000000000" pitchFamily="2" charset="0"/>
                <a:ea typeface="Roboto" panose="02000000000000000000" pitchFamily="2" charset="0"/>
                <a:cs typeface="Roboto" panose="02000000000000000000" pitchFamily="2" charset="0"/>
              </a:rPr>
              <a:t>Based on current tests—static and dynamic during the first ocean crossing—R3 has shown durability for </a:t>
            </a:r>
            <a:r>
              <a:rPr lang="en-US" sz="1550" b="1" dirty="0">
                <a:latin typeface="Roboto" panose="02000000000000000000" pitchFamily="2" charset="0"/>
                <a:ea typeface="Roboto" panose="02000000000000000000" pitchFamily="2" charset="0"/>
                <a:cs typeface="Roboto" panose="02000000000000000000" pitchFamily="2" charset="0"/>
              </a:rPr>
              <a:t>8–10 uses</a:t>
            </a:r>
            <a:r>
              <a:rPr lang="en-US" sz="1550" dirty="0">
                <a:latin typeface="Roboto" panose="02000000000000000000" pitchFamily="2" charset="0"/>
                <a:ea typeface="Roboto" panose="02000000000000000000" pitchFamily="2" charset="0"/>
                <a:cs typeface="Roboto" panose="02000000000000000000" pitchFamily="2" charset="0"/>
              </a:rPr>
              <a:t>. We believe future studies will confirm even greater reuse potential. To demonstrate commitment, </a:t>
            </a:r>
            <a:r>
              <a:rPr lang="en-US" sz="1550" b="1" dirty="0">
                <a:latin typeface="Roboto" panose="02000000000000000000" pitchFamily="2" charset="0"/>
                <a:ea typeface="Roboto" panose="02000000000000000000" pitchFamily="2" charset="0"/>
                <a:cs typeface="Roboto" panose="02000000000000000000" pitchFamily="2" charset="0"/>
              </a:rPr>
              <a:t>Grabkit will rent the initial shipment for 4 sea crossings</a:t>
            </a:r>
            <a:r>
              <a:rPr lang="en-US" sz="1550" dirty="0">
                <a:latin typeface="Roboto" panose="02000000000000000000" pitchFamily="2" charset="0"/>
                <a:ea typeface="Roboto" panose="02000000000000000000" pitchFamily="2" charset="0"/>
                <a:cs typeface="Roboto" panose="02000000000000000000" pitchFamily="2" charset="0"/>
              </a:rPr>
              <a:t>, after which we’ll reassess with clearer performance data and discuss long‑term deployment.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87561" y="335161"/>
            <a:ext cx="4453652" cy="381000"/>
          </a:xfrm>
          <a:prstGeom prst="rect">
            <a:avLst/>
          </a:prstGeom>
          <a:noFill/>
          <a:ln/>
        </p:spPr>
        <p:txBody>
          <a:bodyPr wrap="none" lIns="0" tIns="0" rIns="0" bIns="0" rtlCol="0" anchor="t"/>
          <a:lstStyle/>
          <a:p>
            <a:pPr marL="0" indent="0" algn="l">
              <a:lnSpc>
                <a:spcPts val="2950"/>
              </a:lnSpc>
              <a:buNone/>
            </a:pPr>
            <a:r>
              <a:rPr lang="en-US" sz="2350" dirty="0">
                <a:solidFill>
                  <a:srgbClr val="3257B8"/>
                </a:solidFill>
                <a:latin typeface="Roboto Slab" pitchFamily="34" charset="0"/>
                <a:ea typeface="Roboto Slab" pitchFamily="34" charset="-122"/>
                <a:cs typeface="Roboto Slab" pitchFamily="34" charset="-120"/>
              </a:rPr>
              <a:t>Simplifying Global Compliance</a:t>
            </a:r>
            <a:endParaRPr lang="en-US" sz="2350" dirty="0"/>
          </a:p>
        </p:txBody>
      </p:sp>
      <p:sp>
        <p:nvSpPr>
          <p:cNvPr id="3" name="Text 1"/>
          <p:cNvSpPr/>
          <p:nvPr/>
        </p:nvSpPr>
        <p:spPr>
          <a:xfrm>
            <a:off x="487561" y="898922"/>
            <a:ext cx="6612255" cy="525661"/>
          </a:xfrm>
          <a:prstGeom prst="rect">
            <a:avLst/>
          </a:prstGeom>
          <a:noFill/>
          <a:ln/>
        </p:spPr>
        <p:txBody>
          <a:bodyPr wrap="none" lIns="0" tIns="0" rIns="0" bIns="0" rtlCol="0" anchor="t"/>
          <a:lstStyle/>
          <a:p>
            <a:pPr marL="0" indent="0" algn="l">
              <a:lnSpc>
                <a:spcPts val="4100"/>
              </a:lnSpc>
              <a:buNone/>
            </a:pPr>
            <a:r>
              <a:rPr lang="en-US" sz="3300" dirty="0">
                <a:solidFill>
                  <a:srgbClr val="3257B8"/>
                </a:solidFill>
                <a:latin typeface="Roboto Slab" pitchFamily="34" charset="0"/>
                <a:ea typeface="Roboto Slab" pitchFamily="34" charset="-122"/>
                <a:cs typeface="Roboto Slab" pitchFamily="34" charset="-120"/>
              </a:rPr>
              <a:t>Ship with Confidence, Anywhere.</a:t>
            </a:r>
            <a:endParaRPr lang="en-US" sz="3300" dirty="0"/>
          </a:p>
        </p:txBody>
      </p:sp>
      <p:sp>
        <p:nvSpPr>
          <p:cNvPr id="4" name="Text 2"/>
          <p:cNvSpPr/>
          <p:nvPr/>
        </p:nvSpPr>
        <p:spPr>
          <a:xfrm>
            <a:off x="487561" y="1607344"/>
            <a:ext cx="13655278" cy="487680"/>
          </a:xfrm>
          <a:prstGeom prst="rect">
            <a:avLst/>
          </a:prstGeom>
          <a:noFill/>
          <a:ln/>
        </p:spPr>
        <p:txBody>
          <a:bodyPr wrap="square" lIns="0" tIns="0" rIns="0" bIns="0" rtlCol="0" anchor="t"/>
          <a:lstStyle/>
          <a:p>
            <a:pPr marL="0" indent="0" algn="l">
              <a:lnSpc>
                <a:spcPts val="1900"/>
              </a:lnSpc>
              <a:buNone/>
            </a:pPr>
            <a:r>
              <a:rPr lang="en-US" sz="1150" dirty="0">
                <a:solidFill>
                  <a:srgbClr val="15213F"/>
                </a:solidFill>
                <a:latin typeface="Roboto" pitchFamily="34" charset="0"/>
                <a:ea typeface="Roboto" pitchFamily="34" charset="-122"/>
                <a:cs typeface="Roboto" pitchFamily="34" charset="-120"/>
              </a:rPr>
              <a:t>International shipping compliance can be a minefield of regulations, certifications, and potential delays. R3 Dunnage eliminates major trade barriers that plague traditional wooden dunnage, giving you peace of mind and smoother operations across all global markets.</a:t>
            </a:r>
            <a:endParaRPr lang="en-US" sz="1150" dirty="0"/>
          </a:p>
        </p:txBody>
      </p:sp>
      <p:pic>
        <p:nvPicPr>
          <p:cNvPr id="5" name="Image 0" descr="preencoded.png"/>
          <p:cNvPicPr>
            <a:picLocks noChangeAspect="1"/>
          </p:cNvPicPr>
          <p:nvPr/>
        </p:nvPicPr>
        <p:blipFill>
          <a:blip r:embed="rId3"/>
          <a:stretch>
            <a:fillRect/>
          </a:stretch>
        </p:blipFill>
        <p:spPr>
          <a:xfrm>
            <a:off x="487561" y="2369106"/>
            <a:ext cx="3784640" cy="2290882"/>
          </a:xfrm>
          <a:prstGeom prst="rect">
            <a:avLst/>
          </a:prstGeom>
        </p:spPr>
      </p:pic>
      <p:sp>
        <p:nvSpPr>
          <p:cNvPr id="6" name="Text 3"/>
          <p:cNvSpPr/>
          <p:nvPr/>
        </p:nvSpPr>
        <p:spPr>
          <a:xfrm>
            <a:off x="487561" y="4797028"/>
            <a:ext cx="3616166" cy="228600"/>
          </a:xfrm>
          <a:prstGeom prst="rect">
            <a:avLst/>
          </a:prstGeom>
          <a:noFill/>
          <a:ln/>
        </p:spPr>
        <p:txBody>
          <a:bodyPr wrap="none" lIns="0" tIns="0" rIns="0" bIns="0" rtlCol="0" anchor="t"/>
          <a:lstStyle/>
          <a:p>
            <a:pPr marL="0" indent="0" algn="l">
              <a:lnSpc>
                <a:spcPts val="1750"/>
              </a:lnSpc>
              <a:buNone/>
            </a:pPr>
            <a:r>
              <a:rPr lang="en-US" sz="1400" dirty="0">
                <a:solidFill>
                  <a:srgbClr val="3257B8"/>
                </a:solidFill>
                <a:latin typeface="Roboto Slab" pitchFamily="34" charset="0"/>
                <a:ea typeface="Roboto Slab" pitchFamily="34" charset="-122"/>
                <a:cs typeface="Roboto Slab" pitchFamily="34" charset="-120"/>
              </a:rPr>
              <a:t>✓ No Phytosanitary Certification Required</a:t>
            </a:r>
            <a:endParaRPr lang="en-US" sz="1400" dirty="0"/>
          </a:p>
        </p:txBody>
      </p:sp>
      <p:sp>
        <p:nvSpPr>
          <p:cNvPr id="7" name="Text 4"/>
          <p:cNvSpPr/>
          <p:nvPr/>
        </p:nvSpPr>
        <p:spPr>
          <a:xfrm>
            <a:off x="487561" y="5147429"/>
            <a:ext cx="6678930" cy="390049"/>
          </a:xfrm>
          <a:prstGeom prst="rect">
            <a:avLst/>
          </a:prstGeom>
          <a:noFill/>
          <a:ln/>
        </p:spPr>
        <p:txBody>
          <a:bodyPr wrap="square" lIns="0" tIns="0" rIns="0" bIns="0" rtlCol="0" anchor="t"/>
          <a:lstStyle/>
          <a:p>
            <a:pPr marL="0" indent="0" algn="l">
              <a:lnSpc>
                <a:spcPts val="1500"/>
              </a:lnSpc>
              <a:buNone/>
            </a:pPr>
            <a:r>
              <a:rPr lang="en-US" sz="950" dirty="0">
                <a:solidFill>
                  <a:srgbClr val="15213F"/>
                </a:solidFill>
                <a:latin typeface="Roboto" pitchFamily="34" charset="0"/>
                <a:ea typeface="Roboto" pitchFamily="34" charset="-122"/>
                <a:cs typeface="Roboto" pitchFamily="34" charset="-120"/>
              </a:rPr>
              <a:t>Our engineered rubber material is inherently pest-free and non-organic, eliminating the need for ISPM 15 heat treatment certifications, documentation, and the associated costs and delays.</a:t>
            </a:r>
            <a:endParaRPr lang="en-US" sz="950" dirty="0"/>
          </a:p>
        </p:txBody>
      </p:sp>
      <p:sp>
        <p:nvSpPr>
          <p:cNvPr id="8" name="Text 5"/>
          <p:cNvSpPr/>
          <p:nvPr/>
        </p:nvSpPr>
        <p:spPr>
          <a:xfrm>
            <a:off x="487561" y="5647134"/>
            <a:ext cx="6678930" cy="390049"/>
          </a:xfrm>
          <a:prstGeom prst="rect">
            <a:avLst/>
          </a:prstGeom>
          <a:noFill/>
          <a:ln/>
        </p:spPr>
        <p:txBody>
          <a:bodyPr wrap="square" lIns="0" tIns="0" rIns="0" bIns="0" rtlCol="0" anchor="t"/>
          <a:lstStyle/>
          <a:p>
            <a:pPr marL="0" indent="0" algn="l">
              <a:lnSpc>
                <a:spcPts val="1500"/>
              </a:lnSpc>
              <a:buNone/>
            </a:pPr>
            <a:r>
              <a:rPr lang="en-US" sz="950" b="1" dirty="0">
                <a:solidFill>
                  <a:srgbClr val="15213F"/>
                </a:solidFill>
                <a:latin typeface="Roboto" pitchFamily="34" charset="0"/>
                <a:ea typeface="Roboto" pitchFamily="34" charset="-122"/>
                <a:cs typeface="Roboto" pitchFamily="34" charset="-120"/>
              </a:rPr>
              <a:t>Result:</a:t>
            </a:r>
            <a:r>
              <a:rPr lang="en-US" sz="950" dirty="0">
                <a:solidFill>
                  <a:srgbClr val="15213F"/>
                </a:solidFill>
                <a:latin typeface="Roboto" pitchFamily="34" charset="0"/>
                <a:ea typeface="Roboto" pitchFamily="34" charset="-122"/>
                <a:cs typeface="Roboto" pitchFamily="34" charset="-120"/>
              </a:rPr>
              <a:t> This ensures faster customs clearance in all major markets, including Canada, USA, Europe, Australia, New Zealand, and Asia-Pacific regions.</a:t>
            </a:r>
            <a:endParaRPr lang="en-US" sz="950" dirty="0"/>
          </a:p>
        </p:txBody>
      </p:sp>
      <p:pic>
        <p:nvPicPr>
          <p:cNvPr id="9" name="Image 1" descr="preencoded.png"/>
          <p:cNvPicPr>
            <a:picLocks noChangeAspect="1"/>
          </p:cNvPicPr>
          <p:nvPr/>
        </p:nvPicPr>
        <p:blipFill>
          <a:blip r:embed="rId4"/>
          <a:stretch>
            <a:fillRect/>
          </a:stretch>
        </p:blipFill>
        <p:spPr>
          <a:xfrm>
            <a:off x="7471529" y="1928269"/>
            <a:ext cx="6378498" cy="3831124"/>
          </a:xfrm>
          <a:prstGeom prst="rect">
            <a:avLst/>
          </a:prstGeom>
        </p:spPr>
      </p:pic>
      <p:sp>
        <p:nvSpPr>
          <p:cNvPr id="10" name="Text 6"/>
          <p:cNvSpPr/>
          <p:nvPr/>
        </p:nvSpPr>
        <p:spPr>
          <a:xfrm>
            <a:off x="7471529" y="5922883"/>
            <a:ext cx="2002988" cy="228600"/>
          </a:xfrm>
          <a:prstGeom prst="rect">
            <a:avLst/>
          </a:prstGeom>
          <a:noFill/>
          <a:ln/>
        </p:spPr>
        <p:txBody>
          <a:bodyPr wrap="none" lIns="0" tIns="0" rIns="0" bIns="0" rtlCol="0" anchor="t"/>
          <a:lstStyle/>
          <a:p>
            <a:pPr marL="0" indent="0" algn="l">
              <a:lnSpc>
                <a:spcPts val="1750"/>
              </a:lnSpc>
              <a:buNone/>
            </a:pPr>
            <a:r>
              <a:rPr lang="en-US" sz="1400" dirty="0">
                <a:solidFill>
                  <a:srgbClr val="3257B8"/>
                </a:solidFill>
                <a:latin typeface="Roboto Slab" pitchFamily="34" charset="0"/>
                <a:ea typeface="Roboto Slab" pitchFamily="34" charset="-122"/>
                <a:cs typeface="Roboto Slab" pitchFamily="34" charset="-120"/>
              </a:rPr>
              <a:t>✓ Zero Biosecurity Risk</a:t>
            </a:r>
            <a:endParaRPr lang="en-US" sz="1400" dirty="0"/>
          </a:p>
        </p:txBody>
      </p:sp>
      <p:sp>
        <p:nvSpPr>
          <p:cNvPr id="11" name="Text 7"/>
          <p:cNvSpPr/>
          <p:nvPr/>
        </p:nvSpPr>
        <p:spPr>
          <a:xfrm>
            <a:off x="7471529" y="6222265"/>
            <a:ext cx="6678930" cy="390049"/>
          </a:xfrm>
          <a:prstGeom prst="rect">
            <a:avLst/>
          </a:prstGeom>
          <a:noFill/>
          <a:ln/>
        </p:spPr>
        <p:txBody>
          <a:bodyPr wrap="square" lIns="0" tIns="0" rIns="0" bIns="0" rtlCol="0" anchor="t"/>
          <a:lstStyle/>
          <a:p>
            <a:pPr marL="0" indent="0" algn="l">
              <a:lnSpc>
                <a:spcPts val="1500"/>
              </a:lnSpc>
              <a:buNone/>
            </a:pPr>
            <a:r>
              <a:rPr lang="en-US" sz="950" dirty="0">
                <a:solidFill>
                  <a:srgbClr val="15213F"/>
                </a:solidFill>
                <a:latin typeface="Roboto" pitchFamily="34" charset="0"/>
                <a:ea typeface="Roboto" pitchFamily="34" charset="-122"/>
                <a:cs typeface="Roboto" pitchFamily="34" charset="-120"/>
              </a:rPr>
              <a:t>R3 Dunnage eliminates the threat of invasive species like the Asian Gypsy Moth (AGM), Emerald Ash Borer, and other wood-boring pests.</a:t>
            </a:r>
            <a:endParaRPr lang="en-US" sz="950" dirty="0"/>
          </a:p>
        </p:txBody>
      </p:sp>
      <p:sp>
        <p:nvSpPr>
          <p:cNvPr id="12" name="Text 8"/>
          <p:cNvSpPr/>
          <p:nvPr/>
        </p:nvSpPr>
        <p:spPr>
          <a:xfrm>
            <a:off x="7471529" y="6673371"/>
            <a:ext cx="6678930" cy="390049"/>
          </a:xfrm>
          <a:prstGeom prst="rect">
            <a:avLst/>
          </a:prstGeom>
          <a:noFill/>
          <a:ln/>
        </p:spPr>
        <p:txBody>
          <a:bodyPr wrap="square" lIns="0" tIns="0" rIns="0" bIns="0" rtlCol="0" anchor="t"/>
          <a:lstStyle/>
          <a:p>
            <a:pPr marL="0" indent="0" algn="l">
              <a:lnSpc>
                <a:spcPts val="1500"/>
              </a:lnSpc>
              <a:buNone/>
            </a:pPr>
            <a:r>
              <a:rPr lang="en-US" sz="950" b="1" dirty="0">
                <a:solidFill>
                  <a:srgbClr val="15213F"/>
                </a:solidFill>
                <a:latin typeface="Roboto" pitchFamily="34" charset="0"/>
                <a:ea typeface="Roboto" pitchFamily="34" charset="-122"/>
                <a:cs typeface="Roboto" pitchFamily="34" charset="-120"/>
              </a:rPr>
              <a:t>Result:</a:t>
            </a:r>
            <a:r>
              <a:rPr lang="en-US" sz="950" dirty="0">
                <a:solidFill>
                  <a:srgbClr val="15213F"/>
                </a:solidFill>
                <a:latin typeface="Roboto" pitchFamily="34" charset="0"/>
                <a:ea typeface="Roboto" pitchFamily="34" charset="-122"/>
                <a:cs typeface="Roboto" pitchFamily="34" charset="-120"/>
              </a:rPr>
              <a:t> This prevents costly cargo rejections, quarantine delays, mandatory fumigation expenses, and fines at international ports of entry.</a:t>
            </a:r>
            <a:endParaRPr lang="en-US" sz="950" dirty="0"/>
          </a:p>
        </p:txBody>
      </p:sp>
      <p:sp>
        <p:nvSpPr>
          <p:cNvPr id="13" name="Shape 9"/>
          <p:cNvSpPr/>
          <p:nvPr/>
        </p:nvSpPr>
        <p:spPr>
          <a:xfrm>
            <a:off x="487561" y="7132863"/>
            <a:ext cx="13655278" cy="712708"/>
          </a:xfrm>
          <a:prstGeom prst="roundRect">
            <a:avLst>
              <a:gd name="adj" fmla="val 2566"/>
            </a:avLst>
          </a:prstGeom>
          <a:solidFill>
            <a:srgbClr val="C3CFEF"/>
          </a:solidFill>
          <a:ln/>
        </p:spPr>
        <p:txBody>
          <a:bodyPr/>
          <a:lstStyle/>
          <a:p>
            <a:endParaRPr lang="en-IN"/>
          </a:p>
        </p:txBody>
      </p:sp>
      <p:sp>
        <p:nvSpPr>
          <p:cNvPr id="15" name="Text 10"/>
          <p:cNvSpPr/>
          <p:nvPr/>
        </p:nvSpPr>
        <p:spPr>
          <a:xfrm>
            <a:off x="609362" y="7317945"/>
            <a:ext cx="13137594" cy="390049"/>
          </a:xfrm>
          <a:prstGeom prst="rect">
            <a:avLst/>
          </a:prstGeom>
          <a:noFill/>
          <a:ln/>
        </p:spPr>
        <p:txBody>
          <a:bodyPr wrap="square" lIns="0" tIns="0" rIns="0" bIns="0" rtlCol="0" anchor="t"/>
          <a:lstStyle/>
          <a:p>
            <a:pPr marL="0" indent="0" algn="l">
              <a:lnSpc>
                <a:spcPts val="1500"/>
              </a:lnSpc>
              <a:buNone/>
            </a:pPr>
            <a:r>
              <a:rPr lang="en-US" sz="1200" b="1" dirty="0">
                <a:solidFill>
                  <a:srgbClr val="000000"/>
                </a:solidFill>
                <a:latin typeface="Roboto" pitchFamily="34" charset="0"/>
                <a:ea typeface="Roboto" pitchFamily="34" charset="-122"/>
                <a:cs typeface="Roboto" pitchFamily="34" charset="-120"/>
              </a:rPr>
              <a:t>Compliance Advantage:</a:t>
            </a:r>
            <a:r>
              <a:rPr lang="en-US" sz="1200" dirty="0">
                <a:solidFill>
                  <a:srgbClr val="000000"/>
                </a:solidFill>
                <a:latin typeface="Roboto" pitchFamily="34" charset="0"/>
                <a:ea typeface="Roboto" pitchFamily="34" charset="-122"/>
                <a:cs typeface="Roboto" pitchFamily="34" charset="-120"/>
              </a:rPr>
              <a:t> By switching to R3 Dunnage, you're not just meeting regulations, you're eliminating an entire category of regulatory risk from your supply chain. This translates into faster transit times, reduced administrative burden, and improved delivery reliability.</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12113" y="490180"/>
            <a:ext cx="8118396" cy="556260"/>
          </a:xfrm>
          <a:prstGeom prst="rect">
            <a:avLst/>
          </a:prstGeom>
          <a:noFill/>
          <a:ln/>
        </p:spPr>
        <p:txBody>
          <a:bodyPr wrap="none" lIns="0" tIns="0" rIns="0" bIns="0" rtlCol="0" anchor="t"/>
          <a:lstStyle/>
          <a:p>
            <a:pPr marL="0" indent="0" algn="l">
              <a:lnSpc>
                <a:spcPts val="4350"/>
              </a:lnSpc>
              <a:buNone/>
            </a:pPr>
            <a:r>
              <a:rPr lang="en-US" sz="3500" dirty="0">
                <a:solidFill>
                  <a:srgbClr val="3257B8"/>
                </a:solidFill>
                <a:latin typeface="Roboto Slab" pitchFamily="34" charset="0"/>
                <a:ea typeface="Roboto Slab" pitchFamily="34" charset="-122"/>
                <a:cs typeface="Roboto Slab" pitchFamily="34" charset="-120"/>
              </a:rPr>
              <a:t>The R3 Lifecycle: A Closed-Loop Model</a:t>
            </a:r>
            <a:endParaRPr lang="en-US" sz="3500" dirty="0"/>
          </a:p>
        </p:txBody>
      </p:sp>
      <p:sp>
        <p:nvSpPr>
          <p:cNvPr id="3" name="Text 1"/>
          <p:cNvSpPr/>
          <p:nvPr/>
        </p:nvSpPr>
        <p:spPr>
          <a:xfrm>
            <a:off x="712113" y="1117640"/>
            <a:ext cx="3972878" cy="278130"/>
          </a:xfrm>
          <a:prstGeom prst="rect">
            <a:avLst/>
          </a:prstGeom>
          <a:noFill/>
          <a:ln/>
        </p:spPr>
        <p:txBody>
          <a:bodyPr wrap="none" lIns="0" tIns="0" rIns="0" bIns="0" rtlCol="0" anchor="t"/>
          <a:lstStyle/>
          <a:p>
            <a:pPr marL="0" indent="0" algn="l">
              <a:lnSpc>
                <a:spcPts val="2150"/>
              </a:lnSpc>
              <a:buNone/>
            </a:pPr>
            <a:r>
              <a:rPr lang="en-US" sz="1750" dirty="0">
                <a:solidFill>
                  <a:srgbClr val="3257B8"/>
                </a:solidFill>
                <a:latin typeface="Roboto Slab" pitchFamily="34" charset="0"/>
                <a:ea typeface="Roboto Slab" pitchFamily="34" charset="-122"/>
                <a:cs typeface="Roboto Slab" pitchFamily="34" charset="-120"/>
              </a:rPr>
              <a:t>Beyond Recyclable: We Close the Loop</a:t>
            </a:r>
            <a:endParaRPr lang="en-US" sz="1750" dirty="0"/>
          </a:p>
        </p:txBody>
      </p:sp>
      <p:sp>
        <p:nvSpPr>
          <p:cNvPr id="4" name="Text 2"/>
          <p:cNvSpPr/>
          <p:nvPr/>
        </p:nvSpPr>
        <p:spPr>
          <a:xfrm>
            <a:off x="712113" y="1662827"/>
            <a:ext cx="13206174" cy="569595"/>
          </a:xfrm>
          <a:prstGeom prst="rect">
            <a:avLst/>
          </a:prstGeom>
          <a:noFill/>
          <a:ln/>
        </p:spPr>
        <p:txBody>
          <a:bodyPr wrap="square" lIns="0" tIns="0" rIns="0" bIns="0" rtlCol="0" anchor="t"/>
          <a:lstStyle/>
          <a:p>
            <a:pPr marL="0" indent="0" algn="l">
              <a:lnSpc>
                <a:spcPts val="2200"/>
              </a:lnSpc>
              <a:buNone/>
            </a:pPr>
            <a:r>
              <a:rPr lang="en-US" sz="1400" dirty="0">
                <a:solidFill>
                  <a:srgbClr val="15213F"/>
                </a:solidFill>
                <a:latin typeface="Roboto" pitchFamily="34" charset="0"/>
                <a:ea typeface="Roboto" pitchFamily="34" charset="-122"/>
                <a:cs typeface="Roboto" pitchFamily="34" charset="-120"/>
              </a:rPr>
              <a:t>While other dunnage solutions end up in landfills or uncertain recycling streams with questionable environmental outcomes, R3 Dunnage is part of a verifiable, transparent circular economy. </a:t>
            </a:r>
            <a:endParaRPr lang="en-US" sz="1400" dirty="0"/>
          </a:p>
        </p:txBody>
      </p:sp>
      <p:sp>
        <p:nvSpPr>
          <p:cNvPr id="5" name="Text 3"/>
          <p:cNvSpPr/>
          <p:nvPr/>
        </p:nvSpPr>
        <p:spPr>
          <a:xfrm>
            <a:off x="2511504" y="2666881"/>
            <a:ext cx="2225516" cy="278130"/>
          </a:xfrm>
          <a:prstGeom prst="rect">
            <a:avLst/>
          </a:prstGeom>
          <a:noFill/>
          <a:ln/>
        </p:spPr>
        <p:txBody>
          <a:bodyPr wrap="none" lIns="0" tIns="0" rIns="0" bIns="0" rtlCol="0" anchor="t"/>
          <a:lstStyle/>
          <a:p>
            <a:pPr marL="0" indent="0" algn="r">
              <a:lnSpc>
                <a:spcPts val="2150"/>
              </a:lnSpc>
              <a:buNone/>
            </a:pPr>
            <a:r>
              <a:rPr lang="en-US" sz="1750" dirty="0">
                <a:solidFill>
                  <a:srgbClr val="15213F"/>
                </a:solidFill>
                <a:latin typeface="Roboto Slab" pitchFamily="34" charset="0"/>
                <a:ea typeface="Roboto Slab" pitchFamily="34" charset="-122"/>
                <a:cs typeface="Roboto Slab" pitchFamily="34" charset="-120"/>
              </a:rPr>
              <a:t>Active Service</a:t>
            </a:r>
            <a:endParaRPr lang="en-US" sz="1750" dirty="0"/>
          </a:p>
        </p:txBody>
      </p:sp>
      <p:sp>
        <p:nvSpPr>
          <p:cNvPr id="6" name="Text 4"/>
          <p:cNvSpPr/>
          <p:nvPr/>
        </p:nvSpPr>
        <p:spPr>
          <a:xfrm>
            <a:off x="712113" y="3051810"/>
            <a:ext cx="4024908" cy="1423988"/>
          </a:xfrm>
          <a:prstGeom prst="rect">
            <a:avLst/>
          </a:prstGeom>
          <a:noFill/>
          <a:ln/>
        </p:spPr>
        <p:txBody>
          <a:bodyPr wrap="square" lIns="0" tIns="0" rIns="0" bIns="0" rtlCol="0" anchor="t"/>
          <a:lstStyle/>
          <a:p>
            <a:pPr marL="0" indent="0" algn="r">
              <a:lnSpc>
                <a:spcPts val="2200"/>
              </a:lnSpc>
              <a:buNone/>
            </a:pPr>
            <a:r>
              <a:rPr lang="en-US" sz="1400" dirty="0">
                <a:solidFill>
                  <a:srgbClr val="15213F"/>
                </a:solidFill>
                <a:latin typeface="Roboto" pitchFamily="34" charset="0"/>
                <a:ea typeface="Roboto" pitchFamily="34" charset="-122"/>
                <a:cs typeface="Roboto" pitchFamily="34" charset="-120"/>
              </a:rPr>
              <a:t>R3 Dunnage blocks are deployed across your shipping operations, providing superior cargo stability higher number of shipping cycles depending on load conditions and handling practices.</a:t>
            </a:r>
            <a:endParaRPr lang="en-US" sz="1400" dirty="0"/>
          </a:p>
        </p:txBody>
      </p:sp>
      <p:pic>
        <p:nvPicPr>
          <p:cNvPr id="7" name="Image 0" descr="preencoded.png"/>
          <p:cNvPicPr>
            <a:picLocks noChangeAspect="1"/>
          </p:cNvPicPr>
          <p:nvPr/>
        </p:nvPicPr>
        <p:blipFill>
          <a:blip r:embed="rId3"/>
          <a:stretch>
            <a:fillRect/>
          </a:stretch>
        </p:blipFill>
        <p:spPr>
          <a:xfrm>
            <a:off x="5004078" y="2532459"/>
            <a:ext cx="4622125" cy="4622125"/>
          </a:xfrm>
          <a:prstGeom prst="rect">
            <a:avLst/>
          </a:prstGeom>
        </p:spPr>
      </p:pic>
      <p:pic>
        <p:nvPicPr>
          <p:cNvPr id="8"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55995" y="3548539"/>
            <a:ext cx="266343" cy="266343"/>
          </a:xfrm>
          <a:prstGeom prst="rect">
            <a:avLst/>
          </a:prstGeom>
        </p:spPr>
      </p:pic>
      <p:sp>
        <p:nvSpPr>
          <p:cNvPr id="9" name="Text 5"/>
          <p:cNvSpPr/>
          <p:nvPr/>
        </p:nvSpPr>
        <p:spPr>
          <a:xfrm>
            <a:off x="9893260" y="2432685"/>
            <a:ext cx="2598896" cy="278130"/>
          </a:xfrm>
          <a:prstGeom prst="rect">
            <a:avLst/>
          </a:prstGeom>
          <a:noFill/>
          <a:ln/>
        </p:spPr>
        <p:txBody>
          <a:bodyPr wrap="none" lIns="0" tIns="0" rIns="0" bIns="0" rtlCol="0" anchor="t"/>
          <a:lstStyle/>
          <a:p>
            <a:pPr marL="0" indent="0" algn="l">
              <a:lnSpc>
                <a:spcPts val="2150"/>
              </a:lnSpc>
              <a:buNone/>
            </a:pPr>
            <a:r>
              <a:rPr lang="en-US" sz="1750" dirty="0">
                <a:solidFill>
                  <a:srgbClr val="15213F"/>
                </a:solidFill>
                <a:latin typeface="Roboto Slab" pitchFamily="34" charset="0"/>
                <a:ea typeface="Roboto Slab" pitchFamily="34" charset="-122"/>
                <a:cs typeface="Roboto Slab" pitchFamily="34" charset="-120"/>
              </a:rPr>
              <a:t>Performance Monitoring</a:t>
            </a:r>
            <a:endParaRPr lang="en-US" sz="1750" dirty="0"/>
          </a:p>
        </p:txBody>
      </p:sp>
      <p:sp>
        <p:nvSpPr>
          <p:cNvPr id="10" name="Text 6"/>
          <p:cNvSpPr/>
          <p:nvPr/>
        </p:nvSpPr>
        <p:spPr>
          <a:xfrm>
            <a:off x="9893260" y="2817614"/>
            <a:ext cx="4025027" cy="1139190"/>
          </a:xfrm>
          <a:prstGeom prst="rect">
            <a:avLst/>
          </a:prstGeom>
          <a:noFill/>
          <a:ln/>
        </p:spPr>
        <p:txBody>
          <a:bodyPr wrap="square" lIns="0" tIns="0" rIns="0" bIns="0" rtlCol="0" anchor="t"/>
          <a:lstStyle/>
          <a:p>
            <a:pPr marL="0" indent="0" algn="l">
              <a:lnSpc>
                <a:spcPts val="2200"/>
              </a:lnSpc>
              <a:buNone/>
            </a:pPr>
            <a:r>
              <a:rPr lang="en-US" sz="1400" dirty="0">
                <a:solidFill>
                  <a:srgbClr val="15213F"/>
                </a:solidFill>
                <a:latin typeface="Roboto" pitchFamily="34" charset="0"/>
                <a:ea typeface="Roboto" pitchFamily="34" charset="-122"/>
                <a:cs typeface="Roboto" pitchFamily="34" charset="-120"/>
              </a:rPr>
              <a:t>Blocks are periodically inspected for wear and degradation. Our inspection guidelines help you identify when a block should be retired from active service.</a:t>
            </a:r>
            <a:endParaRPr lang="en-US" sz="1400" dirty="0"/>
          </a:p>
        </p:txBody>
      </p:sp>
      <p:pic>
        <p:nvPicPr>
          <p:cNvPr id="11" name="Image 2" descr="preencoded.png"/>
          <p:cNvPicPr>
            <a:picLocks noChangeAspect="1"/>
          </p:cNvPicPr>
          <p:nvPr/>
        </p:nvPicPr>
        <p:blipFill>
          <a:blip r:embed="rId6"/>
          <a:stretch>
            <a:fillRect/>
          </a:stretch>
        </p:blipFill>
        <p:spPr>
          <a:xfrm>
            <a:off x="5004078" y="2532459"/>
            <a:ext cx="4622125" cy="4622125"/>
          </a:xfrm>
          <a:prstGeom prst="rect">
            <a:avLst/>
          </a:prstGeom>
        </p:spPr>
      </p:pic>
      <p:pic>
        <p:nvPicPr>
          <p:cNvPr id="12"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38849" y="3280529"/>
            <a:ext cx="266343" cy="266343"/>
          </a:xfrm>
          <a:prstGeom prst="rect">
            <a:avLst/>
          </a:prstGeom>
        </p:spPr>
      </p:pic>
      <p:sp>
        <p:nvSpPr>
          <p:cNvPr id="13" name="Text 7"/>
          <p:cNvSpPr/>
          <p:nvPr/>
        </p:nvSpPr>
        <p:spPr>
          <a:xfrm>
            <a:off x="9982200" y="4223861"/>
            <a:ext cx="2225516" cy="278130"/>
          </a:xfrm>
          <a:prstGeom prst="rect">
            <a:avLst/>
          </a:prstGeom>
          <a:noFill/>
          <a:ln/>
        </p:spPr>
        <p:txBody>
          <a:bodyPr wrap="none" lIns="0" tIns="0" rIns="0" bIns="0" rtlCol="0" anchor="t"/>
          <a:lstStyle/>
          <a:p>
            <a:pPr marL="0" indent="0" algn="l">
              <a:lnSpc>
                <a:spcPts val="2150"/>
              </a:lnSpc>
              <a:buNone/>
            </a:pPr>
            <a:r>
              <a:rPr lang="en-US" sz="1750" dirty="0">
                <a:solidFill>
                  <a:srgbClr val="15213F"/>
                </a:solidFill>
                <a:latin typeface="Roboto Slab" pitchFamily="34" charset="0"/>
                <a:ea typeface="Roboto Slab" pitchFamily="34" charset="-122"/>
                <a:cs typeface="Roboto Slab" pitchFamily="34" charset="-120"/>
              </a:rPr>
              <a:t>End of Life Return</a:t>
            </a:r>
            <a:endParaRPr lang="en-US" sz="1750" dirty="0"/>
          </a:p>
        </p:txBody>
      </p:sp>
      <p:sp>
        <p:nvSpPr>
          <p:cNvPr id="14" name="Text 8"/>
          <p:cNvSpPr/>
          <p:nvPr/>
        </p:nvSpPr>
        <p:spPr>
          <a:xfrm>
            <a:off x="9982200" y="4608790"/>
            <a:ext cx="3936087" cy="854393"/>
          </a:xfrm>
          <a:prstGeom prst="rect">
            <a:avLst/>
          </a:prstGeom>
          <a:noFill/>
          <a:ln/>
        </p:spPr>
        <p:txBody>
          <a:bodyPr wrap="square" lIns="0" tIns="0" rIns="0" bIns="0" rtlCol="0" anchor="t"/>
          <a:lstStyle/>
          <a:p>
            <a:pPr marL="0" indent="0" algn="l">
              <a:lnSpc>
                <a:spcPts val="2200"/>
              </a:lnSpc>
              <a:buNone/>
            </a:pPr>
            <a:r>
              <a:rPr lang="en-US" sz="1400" dirty="0">
                <a:solidFill>
                  <a:srgbClr val="15213F"/>
                </a:solidFill>
                <a:latin typeface="Roboto" pitchFamily="34" charset="0"/>
                <a:ea typeface="Roboto" pitchFamily="34" charset="-122"/>
                <a:cs typeface="Roboto" pitchFamily="34" charset="-120"/>
              </a:rPr>
              <a:t>When blocks finally reach the end of their service life, they're returned through our collection network at a simple and cost-effective manner.</a:t>
            </a:r>
            <a:endParaRPr lang="en-US" sz="1400" dirty="0"/>
          </a:p>
        </p:txBody>
      </p:sp>
      <p:pic>
        <p:nvPicPr>
          <p:cNvPr id="15" name="Image 4" descr="preencoded.png"/>
          <p:cNvPicPr>
            <a:picLocks noChangeAspect="1"/>
          </p:cNvPicPr>
          <p:nvPr/>
        </p:nvPicPr>
        <p:blipFill>
          <a:blip r:embed="rId9"/>
          <a:stretch>
            <a:fillRect/>
          </a:stretch>
        </p:blipFill>
        <p:spPr>
          <a:xfrm>
            <a:off x="5004078" y="2532459"/>
            <a:ext cx="4622125" cy="4622125"/>
          </a:xfrm>
          <a:prstGeom prst="rect">
            <a:avLst/>
          </a:prstGeom>
        </p:spPr>
      </p:pic>
      <p:pic>
        <p:nvPicPr>
          <p:cNvPr id="16"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75502" y="4988362"/>
            <a:ext cx="266343" cy="266343"/>
          </a:xfrm>
          <a:prstGeom prst="rect">
            <a:avLst/>
          </a:prstGeom>
        </p:spPr>
      </p:pic>
      <p:sp>
        <p:nvSpPr>
          <p:cNvPr id="17" name="Text 9"/>
          <p:cNvSpPr/>
          <p:nvPr/>
        </p:nvSpPr>
        <p:spPr>
          <a:xfrm>
            <a:off x="9893260" y="5730240"/>
            <a:ext cx="2225516" cy="278130"/>
          </a:xfrm>
          <a:prstGeom prst="rect">
            <a:avLst/>
          </a:prstGeom>
          <a:noFill/>
          <a:ln/>
        </p:spPr>
        <p:txBody>
          <a:bodyPr wrap="none" lIns="0" tIns="0" rIns="0" bIns="0" rtlCol="0" anchor="t"/>
          <a:lstStyle/>
          <a:p>
            <a:pPr marL="0" indent="0" algn="l">
              <a:lnSpc>
                <a:spcPts val="2150"/>
              </a:lnSpc>
              <a:buNone/>
            </a:pPr>
            <a:r>
              <a:rPr lang="en-US" sz="1750" dirty="0">
                <a:solidFill>
                  <a:srgbClr val="15213F"/>
                </a:solidFill>
                <a:latin typeface="Roboto Slab" pitchFamily="34" charset="0"/>
                <a:ea typeface="Roboto Slab" pitchFamily="34" charset="-122"/>
                <a:cs typeface="Roboto Slab" pitchFamily="34" charset="-120"/>
              </a:rPr>
              <a:t>Material Processing</a:t>
            </a:r>
            <a:endParaRPr lang="en-US" sz="1750" dirty="0"/>
          </a:p>
        </p:txBody>
      </p:sp>
      <p:sp>
        <p:nvSpPr>
          <p:cNvPr id="18" name="Text 10"/>
          <p:cNvSpPr/>
          <p:nvPr/>
        </p:nvSpPr>
        <p:spPr>
          <a:xfrm>
            <a:off x="9893260" y="6115169"/>
            <a:ext cx="4025027" cy="1139190"/>
          </a:xfrm>
          <a:prstGeom prst="rect">
            <a:avLst/>
          </a:prstGeom>
          <a:noFill/>
          <a:ln/>
        </p:spPr>
        <p:txBody>
          <a:bodyPr wrap="square" lIns="0" tIns="0" rIns="0" bIns="0" rtlCol="0" anchor="t"/>
          <a:lstStyle/>
          <a:p>
            <a:pPr marL="0" indent="0" algn="l">
              <a:lnSpc>
                <a:spcPts val="2200"/>
              </a:lnSpc>
              <a:buNone/>
            </a:pPr>
            <a:r>
              <a:rPr lang="en-US" sz="1400" dirty="0">
                <a:solidFill>
                  <a:srgbClr val="15213F"/>
                </a:solidFill>
                <a:latin typeface="Roboto" pitchFamily="34" charset="0"/>
                <a:ea typeface="Roboto" pitchFamily="34" charset="-122"/>
                <a:cs typeface="Roboto" pitchFamily="34" charset="-120"/>
              </a:rPr>
              <a:t>Returned blocks are ground down and the rubber compound processed, maintaining material quality standards through our proprietary recycling methodology.</a:t>
            </a:r>
            <a:endParaRPr lang="en-US" sz="1400" dirty="0"/>
          </a:p>
        </p:txBody>
      </p:sp>
      <p:pic>
        <p:nvPicPr>
          <p:cNvPr id="19" name="Image 6" descr="preencoded.png"/>
          <p:cNvPicPr>
            <a:picLocks noChangeAspect="1"/>
          </p:cNvPicPr>
          <p:nvPr/>
        </p:nvPicPr>
        <p:blipFill>
          <a:blip r:embed="rId12"/>
          <a:stretch>
            <a:fillRect/>
          </a:stretch>
        </p:blipFill>
        <p:spPr>
          <a:xfrm>
            <a:off x="5004078" y="2532459"/>
            <a:ext cx="4622125" cy="4622125"/>
          </a:xfrm>
          <a:prstGeom prst="rect">
            <a:avLst/>
          </a:prstGeom>
        </p:spPr>
      </p:pic>
      <p:pic>
        <p:nvPicPr>
          <p:cNvPr id="20" name="Image 7"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409736" y="6311860"/>
            <a:ext cx="266343" cy="266343"/>
          </a:xfrm>
          <a:prstGeom prst="rect">
            <a:avLst/>
          </a:prstGeom>
        </p:spPr>
      </p:pic>
      <p:sp>
        <p:nvSpPr>
          <p:cNvPr id="21" name="Text 11"/>
          <p:cNvSpPr/>
          <p:nvPr/>
        </p:nvSpPr>
        <p:spPr>
          <a:xfrm>
            <a:off x="2511504" y="5353645"/>
            <a:ext cx="2225516" cy="278130"/>
          </a:xfrm>
          <a:prstGeom prst="rect">
            <a:avLst/>
          </a:prstGeom>
          <a:noFill/>
          <a:ln/>
        </p:spPr>
        <p:txBody>
          <a:bodyPr wrap="none" lIns="0" tIns="0" rIns="0" bIns="0" rtlCol="0" anchor="t"/>
          <a:lstStyle/>
          <a:p>
            <a:pPr marL="0" indent="0" algn="r">
              <a:lnSpc>
                <a:spcPts val="2150"/>
              </a:lnSpc>
              <a:buNone/>
            </a:pPr>
            <a:r>
              <a:rPr lang="en-US" sz="1750" dirty="0">
                <a:solidFill>
                  <a:srgbClr val="15213F"/>
                </a:solidFill>
                <a:latin typeface="Roboto Slab" pitchFamily="34" charset="0"/>
                <a:ea typeface="Roboto Slab" pitchFamily="34" charset="-122"/>
                <a:cs typeface="Roboto Slab" pitchFamily="34" charset="-120"/>
              </a:rPr>
              <a:t>Sustainable Rubber Remanufacturing</a:t>
            </a:r>
            <a:endParaRPr lang="en-US" sz="1750" dirty="0"/>
          </a:p>
        </p:txBody>
      </p:sp>
      <p:sp>
        <p:nvSpPr>
          <p:cNvPr id="22" name="Text 12"/>
          <p:cNvSpPr/>
          <p:nvPr/>
        </p:nvSpPr>
        <p:spPr>
          <a:xfrm>
            <a:off x="1391055" y="5738574"/>
            <a:ext cx="3345966" cy="1003459"/>
          </a:xfrm>
          <a:prstGeom prst="rect">
            <a:avLst/>
          </a:prstGeom>
          <a:noFill/>
          <a:ln/>
        </p:spPr>
        <p:txBody>
          <a:bodyPr wrap="square" lIns="0" tIns="0" rIns="0" bIns="0" rtlCol="0" anchor="t"/>
          <a:lstStyle/>
          <a:p>
            <a:pPr algn="r">
              <a:lnSpc>
                <a:spcPts val="2200"/>
              </a:lnSpc>
            </a:pPr>
            <a:r>
              <a:rPr lang="en-US" sz="1400" dirty="0">
                <a:latin typeface="Roboto" panose="02000000000000000000" pitchFamily="2" charset="0"/>
                <a:ea typeface="Roboto" panose="02000000000000000000" pitchFamily="2" charset="0"/>
                <a:cs typeface="Roboto" panose="02000000000000000000" pitchFamily="2" charset="0"/>
              </a:rPr>
              <a:t>Processed material is re-compounded into new recyclable rubber products, closing the loop on sustainability</a:t>
            </a:r>
            <a:r>
              <a:rPr lang="en-US" sz="1400" dirty="0">
                <a:solidFill>
                  <a:srgbClr val="15213F"/>
                </a:solidFill>
                <a:latin typeface="Roboto" panose="02000000000000000000" pitchFamily="2" charset="0"/>
                <a:ea typeface="Roboto" panose="02000000000000000000" pitchFamily="2" charset="0"/>
                <a:cs typeface="Roboto" panose="02000000000000000000" pitchFamily="2" charset="0"/>
              </a:rPr>
              <a:t>.</a:t>
            </a:r>
            <a:endParaRPr lang="en-US" sz="1400" dirty="0">
              <a:latin typeface="Roboto" panose="02000000000000000000" pitchFamily="2" charset="0"/>
              <a:ea typeface="Roboto" panose="02000000000000000000" pitchFamily="2" charset="0"/>
              <a:cs typeface="Roboto" panose="02000000000000000000" pitchFamily="2" charset="0"/>
            </a:endParaRPr>
          </a:p>
        </p:txBody>
      </p:sp>
      <p:pic>
        <p:nvPicPr>
          <p:cNvPr id="23" name="Image 8" descr="preencoded.png"/>
          <p:cNvPicPr>
            <a:picLocks noChangeAspect="1"/>
          </p:cNvPicPr>
          <p:nvPr/>
        </p:nvPicPr>
        <p:blipFill>
          <a:blip r:embed="rId15"/>
          <a:stretch>
            <a:fillRect/>
          </a:stretch>
        </p:blipFill>
        <p:spPr>
          <a:xfrm>
            <a:off x="5004078" y="2532459"/>
            <a:ext cx="4622125" cy="4622125"/>
          </a:xfrm>
          <a:prstGeom prst="rect">
            <a:avLst/>
          </a:prstGeom>
        </p:spPr>
      </p:pic>
      <p:pic>
        <p:nvPicPr>
          <p:cNvPr id="24"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729049" y="5421987"/>
            <a:ext cx="266343" cy="266343"/>
          </a:xfrm>
          <a:prstGeom prst="rect">
            <a:avLst/>
          </a:prstGeom>
        </p:spPr>
      </p:pic>
      <p:sp>
        <p:nvSpPr>
          <p:cNvPr id="25" name="Text 13"/>
          <p:cNvSpPr/>
          <p:nvPr/>
        </p:nvSpPr>
        <p:spPr>
          <a:xfrm>
            <a:off x="712113" y="7454622"/>
            <a:ext cx="13206174" cy="284798"/>
          </a:xfrm>
          <a:prstGeom prst="rect">
            <a:avLst/>
          </a:prstGeom>
          <a:noFill/>
          <a:ln/>
        </p:spPr>
        <p:txBody>
          <a:bodyPr wrap="none" lIns="0" tIns="0" rIns="0" bIns="0" rtlCol="0" anchor="t"/>
          <a:lstStyle/>
          <a:p>
            <a:pPr marL="0" indent="0" algn="l">
              <a:lnSpc>
                <a:spcPts val="2200"/>
              </a:lnSpc>
              <a:buNone/>
            </a:pP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383744"/>
            <a:ext cx="9544288" cy="620078"/>
          </a:xfrm>
          <a:prstGeom prst="rect">
            <a:avLst/>
          </a:prstGeom>
          <a:noFill/>
          <a:ln/>
        </p:spPr>
        <p:txBody>
          <a:bodyPr wrap="none" lIns="0" tIns="0" rIns="0" bIns="0" rtlCol="0" anchor="t"/>
          <a:lstStyle/>
          <a:p>
            <a:pPr marL="0" indent="0" algn="l">
              <a:lnSpc>
                <a:spcPts val="4850"/>
              </a:lnSpc>
              <a:buNone/>
            </a:pPr>
            <a:r>
              <a:rPr lang="en-US" sz="3900" dirty="0">
                <a:solidFill>
                  <a:srgbClr val="3257B8"/>
                </a:solidFill>
                <a:latin typeface="Roboto Slab" pitchFamily="34" charset="0"/>
                <a:ea typeface="Roboto Slab" pitchFamily="34" charset="-122"/>
                <a:cs typeface="Roboto Slab" pitchFamily="34" charset="-120"/>
              </a:rPr>
              <a:t>The Challenge with Traditional Dunnage</a:t>
            </a:r>
            <a:endParaRPr lang="en-US" sz="3900" dirty="0"/>
          </a:p>
        </p:txBody>
      </p:sp>
      <p:sp>
        <p:nvSpPr>
          <p:cNvPr id="3" name="Text 1"/>
          <p:cNvSpPr/>
          <p:nvPr/>
        </p:nvSpPr>
        <p:spPr>
          <a:xfrm>
            <a:off x="793790" y="2400657"/>
            <a:ext cx="13042821" cy="635079"/>
          </a:xfrm>
          <a:prstGeom prst="rect">
            <a:avLst/>
          </a:prstGeom>
          <a:noFill/>
          <a:ln/>
        </p:spPr>
        <p:txBody>
          <a:bodyPr wrap="square" lIns="0" tIns="0" rIns="0" bIns="0" rtlCol="0" anchor="t"/>
          <a:lstStyle/>
          <a:p>
            <a:pPr marL="0" indent="0" algn="l">
              <a:lnSpc>
                <a:spcPts val="2500"/>
              </a:lnSpc>
              <a:buNone/>
            </a:pPr>
            <a:r>
              <a:rPr lang="en-US" sz="1550" b="1" dirty="0">
                <a:solidFill>
                  <a:srgbClr val="15213F"/>
                </a:solidFill>
                <a:latin typeface="Roboto" pitchFamily="34" charset="0"/>
                <a:ea typeface="Roboto" pitchFamily="34" charset="-122"/>
                <a:cs typeface="Roboto" pitchFamily="34" charset="-120"/>
              </a:rPr>
              <a:t>Inefficient, Inconsistent, and Risky.</a:t>
            </a:r>
            <a:r>
              <a:rPr lang="en-US" sz="1550" dirty="0">
                <a:solidFill>
                  <a:srgbClr val="15213F"/>
                </a:solidFill>
                <a:latin typeface="Roboto" pitchFamily="34" charset="0"/>
                <a:ea typeface="Roboto" pitchFamily="34" charset="-122"/>
                <a:cs typeface="Roboto" pitchFamily="34" charset="-120"/>
              </a:rPr>
              <a:t> The global supply chain relies on dunnage for cargo safety, but traditional options present significant drawbacks that create operational inefficiencies, increase costs, and introduce unnecessary risks to your supply chain.</a:t>
            </a:r>
            <a:endParaRPr lang="en-US" sz="1550" dirty="0"/>
          </a:p>
        </p:txBody>
      </p:sp>
      <p:sp>
        <p:nvSpPr>
          <p:cNvPr id="4" name="Text 2"/>
          <p:cNvSpPr/>
          <p:nvPr/>
        </p:nvSpPr>
        <p:spPr>
          <a:xfrm>
            <a:off x="793790" y="3457337"/>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3257B8"/>
                </a:solidFill>
                <a:latin typeface="Roboto Slab" pitchFamily="34" charset="0"/>
                <a:ea typeface="Roboto Slab" pitchFamily="34" charset="-122"/>
                <a:cs typeface="Roboto Slab" pitchFamily="34" charset="-120"/>
              </a:rPr>
              <a:t>Wooden Dunnage</a:t>
            </a:r>
            <a:endParaRPr lang="en-US" sz="2300" dirty="0"/>
          </a:p>
        </p:txBody>
      </p:sp>
      <p:sp>
        <p:nvSpPr>
          <p:cNvPr id="5" name="Text 3"/>
          <p:cNvSpPr/>
          <p:nvPr/>
        </p:nvSpPr>
        <p:spPr>
          <a:xfrm>
            <a:off x="793790" y="4027765"/>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Inconsistent Quality:</a:t>
            </a:r>
            <a:r>
              <a:rPr lang="en-US" sz="1550" dirty="0">
                <a:solidFill>
                  <a:srgbClr val="15213F"/>
                </a:solidFill>
                <a:latin typeface="Roboto" pitchFamily="34" charset="0"/>
                <a:ea typeface="Roboto" pitchFamily="34" charset="-122"/>
                <a:cs typeface="Roboto" pitchFamily="34" charset="-120"/>
              </a:rPr>
              <a:t> Strength and friction vary by wood species, moisture content, and the presence of knots or defects</a:t>
            </a:r>
            <a:endParaRPr lang="en-US" sz="1550" dirty="0"/>
          </a:p>
        </p:txBody>
      </p:sp>
      <p:sp>
        <p:nvSpPr>
          <p:cNvPr id="6" name="Text 4"/>
          <p:cNvSpPr/>
          <p:nvPr/>
        </p:nvSpPr>
        <p:spPr>
          <a:xfrm>
            <a:off x="793790" y="4732258"/>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Biosecurity Risk:</a:t>
            </a:r>
            <a:r>
              <a:rPr lang="en-US" sz="1550" dirty="0">
                <a:solidFill>
                  <a:srgbClr val="15213F"/>
                </a:solidFill>
                <a:latin typeface="Roboto" pitchFamily="34" charset="0"/>
                <a:ea typeface="Roboto" pitchFamily="34" charset="-122"/>
                <a:cs typeface="Roboto" pitchFamily="34" charset="-120"/>
              </a:rPr>
              <a:t> Harbors invasive pests like the Asian Gypsy Moth, requiring costly ISPM 15 certification and heat treatments</a:t>
            </a:r>
            <a:endParaRPr lang="en-US" sz="1550" dirty="0"/>
          </a:p>
        </p:txBody>
      </p:sp>
      <p:sp>
        <p:nvSpPr>
          <p:cNvPr id="7" name="Text 5"/>
          <p:cNvSpPr/>
          <p:nvPr/>
        </p:nvSpPr>
        <p:spPr>
          <a:xfrm>
            <a:off x="793790" y="5436751"/>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Single Use :</a:t>
            </a:r>
            <a:r>
              <a:rPr lang="en-US" sz="1550" dirty="0">
                <a:solidFill>
                  <a:srgbClr val="15213F"/>
                </a:solidFill>
                <a:latin typeface="Roboto" pitchFamily="34" charset="0"/>
                <a:ea typeface="Roboto" pitchFamily="34" charset="-122"/>
                <a:cs typeface="Roboto" pitchFamily="34" charset="-120"/>
              </a:rPr>
              <a:t> Discarded after one trip, creating substantial waste streams and disposal costs</a:t>
            </a:r>
            <a:endParaRPr lang="en-US" sz="1550" dirty="0"/>
          </a:p>
        </p:txBody>
      </p:sp>
      <p:sp>
        <p:nvSpPr>
          <p:cNvPr id="8" name="Text 6"/>
          <p:cNvSpPr/>
          <p:nvPr/>
        </p:nvSpPr>
        <p:spPr>
          <a:xfrm>
            <a:off x="793790" y="6141244"/>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Heavy &amp; Hazardous:</a:t>
            </a:r>
            <a:r>
              <a:rPr lang="en-US" sz="1550" dirty="0">
                <a:solidFill>
                  <a:srgbClr val="15213F"/>
                </a:solidFill>
                <a:latin typeface="Roboto" pitchFamily="34" charset="0"/>
                <a:ea typeface="Roboto" pitchFamily="34" charset="-122"/>
                <a:cs typeface="Roboto" pitchFamily="34" charset="-120"/>
              </a:rPr>
              <a:t> Difficult and unsafe for workers to handle </a:t>
            </a:r>
            <a:endParaRPr lang="en-US" sz="1550" dirty="0"/>
          </a:p>
        </p:txBody>
      </p:sp>
      <p:sp>
        <p:nvSpPr>
          <p:cNvPr id="9" name="Text 7"/>
          <p:cNvSpPr/>
          <p:nvPr/>
        </p:nvSpPr>
        <p:spPr>
          <a:xfrm>
            <a:off x="7564874" y="3457337"/>
            <a:ext cx="3880723" cy="372070"/>
          </a:xfrm>
          <a:prstGeom prst="rect">
            <a:avLst/>
          </a:prstGeom>
          <a:noFill/>
          <a:ln/>
        </p:spPr>
        <p:txBody>
          <a:bodyPr wrap="none" lIns="0" tIns="0" rIns="0" bIns="0" rtlCol="0" anchor="t"/>
          <a:lstStyle/>
          <a:p>
            <a:pPr marL="0" indent="0" algn="l">
              <a:lnSpc>
                <a:spcPts val="2900"/>
              </a:lnSpc>
              <a:buNone/>
            </a:pPr>
            <a:r>
              <a:rPr lang="en-US" sz="2300" dirty="0">
                <a:solidFill>
                  <a:srgbClr val="3257B8"/>
                </a:solidFill>
                <a:latin typeface="Roboto Slab" pitchFamily="34" charset="0"/>
                <a:ea typeface="Roboto Slab" pitchFamily="34" charset="-122"/>
                <a:cs typeface="Roboto Slab" pitchFamily="34" charset="-120"/>
              </a:rPr>
              <a:t>Composite/Plastic Dunnage</a:t>
            </a:r>
            <a:endParaRPr lang="en-US" sz="2300" dirty="0"/>
          </a:p>
        </p:txBody>
      </p:sp>
      <p:sp>
        <p:nvSpPr>
          <p:cNvPr id="10" name="Text 8"/>
          <p:cNvSpPr/>
          <p:nvPr/>
        </p:nvSpPr>
        <p:spPr>
          <a:xfrm>
            <a:off x="7564874" y="4027765"/>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Low Friction:</a:t>
            </a:r>
            <a:r>
              <a:rPr lang="en-US" sz="1550" dirty="0">
                <a:solidFill>
                  <a:srgbClr val="15213F"/>
                </a:solidFill>
                <a:latin typeface="Roboto" pitchFamily="34" charset="0"/>
                <a:ea typeface="Roboto" pitchFamily="34" charset="-122"/>
                <a:cs typeface="Roboto" pitchFamily="34" charset="-120"/>
              </a:rPr>
              <a:t> Often slippery under load, requiring more pieces and complex bracing systems</a:t>
            </a:r>
            <a:endParaRPr lang="en-US" sz="1550" dirty="0"/>
          </a:p>
        </p:txBody>
      </p:sp>
      <p:sp>
        <p:nvSpPr>
          <p:cNvPr id="11" name="Text 9"/>
          <p:cNvSpPr/>
          <p:nvPr/>
        </p:nvSpPr>
        <p:spPr>
          <a:xfrm>
            <a:off x="7564874" y="4732258"/>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Sustainability:</a:t>
            </a:r>
            <a:r>
              <a:rPr lang="en-US" sz="1550" dirty="0">
                <a:solidFill>
                  <a:srgbClr val="15213F"/>
                </a:solidFill>
                <a:latin typeface="Roboto" pitchFamily="34" charset="0"/>
                <a:ea typeface="Roboto" pitchFamily="34" charset="-122"/>
                <a:cs typeface="Roboto" pitchFamily="34" charset="-120"/>
              </a:rPr>
              <a:t> Primarily manufactured from virgin plastic, recycling streams are complex and not always available</a:t>
            </a:r>
            <a:endParaRPr lang="en-US" sz="1550" dirty="0"/>
          </a:p>
        </p:txBody>
      </p:sp>
      <p:sp>
        <p:nvSpPr>
          <p:cNvPr id="12" name="Text 10"/>
          <p:cNvSpPr/>
          <p:nvPr/>
        </p:nvSpPr>
        <p:spPr>
          <a:xfrm>
            <a:off x="7564874" y="5436751"/>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Deformation:</a:t>
            </a:r>
            <a:r>
              <a:rPr lang="en-US" sz="1550" dirty="0">
                <a:solidFill>
                  <a:srgbClr val="15213F"/>
                </a:solidFill>
                <a:latin typeface="Roboto" pitchFamily="34" charset="0"/>
                <a:ea typeface="Roboto" pitchFamily="34" charset="-122"/>
                <a:cs typeface="Roboto" pitchFamily="34" charset="-120"/>
              </a:rPr>
              <a:t> crack, warp, or deform under heavy or uneven loads, permanently losing structural effectiveness</a:t>
            </a:r>
            <a:endParaRPr lang="en-US" sz="1550" dirty="0"/>
          </a:p>
        </p:txBody>
      </p:sp>
      <p:sp>
        <p:nvSpPr>
          <p:cNvPr id="13" name="Text 11"/>
          <p:cNvSpPr/>
          <p:nvPr/>
        </p:nvSpPr>
        <p:spPr>
          <a:xfrm>
            <a:off x="7564874" y="6141244"/>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15213F"/>
                </a:solidFill>
                <a:latin typeface="Roboto" pitchFamily="34" charset="0"/>
                <a:ea typeface="Roboto" pitchFamily="34" charset="-122"/>
                <a:cs typeface="Roboto" pitchFamily="34" charset="-120"/>
              </a:rPr>
              <a:t>Variable Performance:</a:t>
            </a:r>
            <a:r>
              <a:rPr lang="en-US" sz="1550" dirty="0">
                <a:solidFill>
                  <a:srgbClr val="15213F"/>
                </a:solidFill>
                <a:latin typeface="Roboto" pitchFamily="34" charset="0"/>
                <a:ea typeface="Roboto" pitchFamily="34" charset="-122"/>
                <a:cs typeface="Roboto" pitchFamily="34" charset="-120"/>
              </a:rPr>
              <a:t> Quality and strength can vary significantly between manufacturers and product lines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14601" y="545306"/>
            <a:ext cx="6069449" cy="480060"/>
          </a:xfrm>
          <a:prstGeom prst="rect">
            <a:avLst/>
          </a:prstGeom>
          <a:noFill/>
          <a:ln/>
        </p:spPr>
        <p:txBody>
          <a:bodyPr wrap="none" lIns="0" tIns="0" rIns="0" bIns="0" rtlCol="0" anchor="t"/>
          <a:lstStyle/>
          <a:p>
            <a:pPr marL="0" indent="0" algn="l">
              <a:lnSpc>
                <a:spcPts val="3750"/>
              </a:lnSpc>
              <a:buNone/>
            </a:pPr>
            <a:r>
              <a:rPr lang="en-US" sz="3000" dirty="0">
                <a:solidFill>
                  <a:srgbClr val="3257B8"/>
                </a:solidFill>
                <a:latin typeface="Roboto Slab" pitchFamily="34" charset="0"/>
                <a:ea typeface="Roboto Slab" pitchFamily="34" charset="-122"/>
                <a:cs typeface="Roboto Slab" pitchFamily="34" charset="-120"/>
              </a:rPr>
              <a:t>Competitive Landscape Overview</a:t>
            </a:r>
            <a:endParaRPr lang="en-US" sz="3000" dirty="0"/>
          </a:p>
        </p:txBody>
      </p:sp>
      <p:sp>
        <p:nvSpPr>
          <p:cNvPr id="3" name="Text 1"/>
          <p:cNvSpPr/>
          <p:nvPr/>
        </p:nvSpPr>
        <p:spPr>
          <a:xfrm>
            <a:off x="614601" y="1332667"/>
            <a:ext cx="13401199" cy="491728"/>
          </a:xfrm>
          <a:prstGeom prst="rect">
            <a:avLst/>
          </a:prstGeom>
          <a:noFill/>
          <a:ln/>
        </p:spPr>
        <p:txBody>
          <a:bodyPr wrap="square" lIns="0" tIns="0" rIns="0" bIns="0" rtlCol="0" anchor="t"/>
          <a:lstStyle/>
          <a:p>
            <a:pPr marL="0" indent="0" algn="l">
              <a:lnSpc>
                <a:spcPts val="1900"/>
              </a:lnSpc>
              <a:buNone/>
            </a:pPr>
            <a:r>
              <a:rPr lang="en-US" sz="1200" dirty="0">
                <a:solidFill>
                  <a:srgbClr val="15213F"/>
                </a:solidFill>
                <a:latin typeface="Roboto" pitchFamily="34" charset="0"/>
                <a:ea typeface="Roboto" pitchFamily="34" charset="-122"/>
                <a:cs typeface="Roboto" pitchFamily="34" charset="-120"/>
              </a:rPr>
              <a:t>Understanding how R3 Dunnage compares to traditional alternatives across critical performance and operational metrics helps illustrate the comprehensive advantages of making the switch. This comparison is based on standardized testing and real-world operational data.</a:t>
            </a:r>
            <a:endParaRPr lang="en-US" sz="1200" dirty="0"/>
          </a:p>
        </p:txBody>
      </p:sp>
      <p:sp>
        <p:nvSpPr>
          <p:cNvPr id="11" name="Text 8"/>
          <p:cNvSpPr/>
          <p:nvPr/>
        </p:nvSpPr>
        <p:spPr>
          <a:xfrm>
            <a:off x="614601" y="6030754"/>
            <a:ext cx="1920716" cy="240030"/>
          </a:xfrm>
          <a:prstGeom prst="rect">
            <a:avLst/>
          </a:prstGeom>
          <a:noFill/>
          <a:ln/>
        </p:spPr>
        <p:txBody>
          <a:bodyPr wrap="none" lIns="0" tIns="0" rIns="0" bIns="0" rtlCol="0" anchor="t"/>
          <a:lstStyle/>
          <a:p>
            <a:pPr marL="0" indent="0" algn="l">
              <a:lnSpc>
                <a:spcPts val="1850"/>
              </a:lnSpc>
              <a:buNone/>
            </a:pPr>
            <a:r>
              <a:rPr lang="en-US" sz="1500" dirty="0">
                <a:solidFill>
                  <a:srgbClr val="3257B8"/>
                </a:solidFill>
                <a:latin typeface="Roboto Slab" pitchFamily="34" charset="0"/>
                <a:ea typeface="Roboto Slab" pitchFamily="34" charset="-122"/>
                <a:cs typeface="Roboto Slab" pitchFamily="34" charset="-120"/>
              </a:rPr>
              <a:t>R3 Dunnage (Rubber)</a:t>
            </a:r>
            <a:endParaRPr lang="en-US" sz="1500" dirty="0"/>
          </a:p>
        </p:txBody>
      </p:sp>
      <p:sp>
        <p:nvSpPr>
          <p:cNvPr id="12" name="Text 9"/>
          <p:cNvSpPr/>
          <p:nvPr/>
        </p:nvSpPr>
        <p:spPr>
          <a:xfrm>
            <a:off x="614601" y="6424374"/>
            <a:ext cx="4171236" cy="491728"/>
          </a:xfrm>
          <a:prstGeom prst="rect">
            <a:avLst/>
          </a:prstGeom>
          <a:noFill/>
          <a:ln/>
        </p:spPr>
        <p:txBody>
          <a:bodyPr wrap="square" lIns="0" tIns="0" rIns="0" bIns="0" rtlCol="0" anchor="t"/>
          <a:lstStyle/>
          <a:p>
            <a:pPr marL="0" indent="0" algn="l">
              <a:lnSpc>
                <a:spcPts val="1900"/>
              </a:lnSpc>
              <a:buNone/>
            </a:pPr>
            <a:r>
              <a:rPr lang="en-US" sz="1200" b="1" dirty="0">
                <a:solidFill>
                  <a:srgbClr val="15213F"/>
                </a:solidFill>
                <a:latin typeface="Roboto" pitchFamily="34" charset="0"/>
                <a:ea typeface="Roboto" pitchFamily="34" charset="-122"/>
                <a:cs typeface="Roboto" pitchFamily="34" charset="-120"/>
              </a:rPr>
              <a:t>Strengths:</a:t>
            </a:r>
            <a:r>
              <a:rPr lang="en-US" sz="1200" dirty="0">
                <a:solidFill>
                  <a:srgbClr val="15213F"/>
                </a:solidFill>
                <a:latin typeface="Roboto" pitchFamily="34" charset="0"/>
                <a:ea typeface="Roboto" pitchFamily="34" charset="-122"/>
                <a:cs typeface="Roboto" pitchFamily="34" charset="-120"/>
              </a:rPr>
              <a:t> Superior across virtually all metrics, particularly in load capacity, friction, and closed-loop sustainability</a:t>
            </a:r>
            <a:endParaRPr lang="en-US" sz="1200" dirty="0"/>
          </a:p>
        </p:txBody>
      </p:sp>
      <p:sp>
        <p:nvSpPr>
          <p:cNvPr id="13" name="Text 10"/>
          <p:cNvSpPr/>
          <p:nvPr/>
        </p:nvSpPr>
        <p:spPr>
          <a:xfrm>
            <a:off x="614601" y="7054334"/>
            <a:ext cx="4171236" cy="491728"/>
          </a:xfrm>
          <a:prstGeom prst="rect">
            <a:avLst/>
          </a:prstGeom>
          <a:noFill/>
          <a:ln/>
        </p:spPr>
        <p:txBody>
          <a:bodyPr wrap="square" lIns="0" tIns="0" rIns="0" bIns="0" rtlCol="0" anchor="t"/>
          <a:lstStyle/>
          <a:p>
            <a:pPr marL="0" indent="0" algn="l">
              <a:lnSpc>
                <a:spcPts val="1900"/>
              </a:lnSpc>
              <a:buNone/>
            </a:pPr>
            <a:r>
              <a:rPr lang="en-US" sz="1200" b="1" dirty="0">
                <a:solidFill>
                  <a:srgbClr val="15213F"/>
                </a:solidFill>
                <a:latin typeface="Roboto" pitchFamily="34" charset="0"/>
                <a:ea typeface="Roboto" pitchFamily="34" charset="-122"/>
                <a:cs typeface="Roboto" pitchFamily="34" charset="-120"/>
              </a:rPr>
              <a:t>Consideration:</a:t>
            </a:r>
            <a:r>
              <a:rPr lang="en-US" sz="1200" dirty="0">
                <a:solidFill>
                  <a:srgbClr val="15213F"/>
                </a:solidFill>
                <a:latin typeface="Roboto" pitchFamily="34" charset="0"/>
                <a:ea typeface="Roboto" pitchFamily="34" charset="-122"/>
                <a:cs typeface="Roboto" pitchFamily="34" charset="-120"/>
              </a:rPr>
              <a:t> Higher initial investment offset by reusability and performance</a:t>
            </a:r>
            <a:endParaRPr lang="en-US" sz="1200" dirty="0"/>
          </a:p>
        </p:txBody>
      </p:sp>
      <p:sp>
        <p:nvSpPr>
          <p:cNvPr id="14" name="Text 11"/>
          <p:cNvSpPr/>
          <p:nvPr/>
        </p:nvSpPr>
        <p:spPr>
          <a:xfrm>
            <a:off x="5168265" y="6030754"/>
            <a:ext cx="1920716" cy="240030"/>
          </a:xfrm>
          <a:prstGeom prst="rect">
            <a:avLst/>
          </a:prstGeom>
          <a:noFill/>
          <a:ln/>
        </p:spPr>
        <p:txBody>
          <a:bodyPr wrap="none" lIns="0" tIns="0" rIns="0" bIns="0" rtlCol="0" anchor="t"/>
          <a:lstStyle/>
          <a:p>
            <a:pPr marL="0" indent="0" algn="l">
              <a:lnSpc>
                <a:spcPts val="1850"/>
              </a:lnSpc>
              <a:buNone/>
            </a:pPr>
            <a:r>
              <a:rPr lang="en-US" sz="1500" dirty="0">
                <a:solidFill>
                  <a:srgbClr val="3257B8"/>
                </a:solidFill>
                <a:latin typeface="Roboto Slab" pitchFamily="34" charset="0"/>
                <a:ea typeface="Roboto Slab" pitchFamily="34" charset="-122"/>
                <a:cs typeface="Roboto Slab" pitchFamily="34" charset="-120"/>
              </a:rPr>
              <a:t>Wooden Dunnage</a:t>
            </a:r>
            <a:endParaRPr lang="en-US" sz="1500" dirty="0"/>
          </a:p>
        </p:txBody>
      </p:sp>
      <p:sp>
        <p:nvSpPr>
          <p:cNvPr id="15" name="Text 12"/>
          <p:cNvSpPr/>
          <p:nvPr/>
        </p:nvSpPr>
        <p:spPr>
          <a:xfrm>
            <a:off x="5168265" y="6424374"/>
            <a:ext cx="4171236" cy="245864"/>
          </a:xfrm>
          <a:prstGeom prst="rect">
            <a:avLst/>
          </a:prstGeom>
          <a:noFill/>
          <a:ln/>
        </p:spPr>
        <p:txBody>
          <a:bodyPr wrap="none" lIns="0" tIns="0" rIns="0" bIns="0" rtlCol="0" anchor="t"/>
          <a:lstStyle/>
          <a:p>
            <a:pPr marL="0" indent="0" algn="l">
              <a:lnSpc>
                <a:spcPts val="1900"/>
              </a:lnSpc>
              <a:buNone/>
            </a:pPr>
            <a:r>
              <a:rPr lang="en-US" sz="1200" b="1" dirty="0">
                <a:solidFill>
                  <a:srgbClr val="15213F"/>
                </a:solidFill>
                <a:latin typeface="Roboto" pitchFamily="34" charset="0"/>
                <a:ea typeface="Roboto" pitchFamily="34" charset="-122"/>
                <a:cs typeface="Roboto" pitchFamily="34" charset="-120"/>
              </a:rPr>
              <a:t>Strengths:</a:t>
            </a:r>
            <a:r>
              <a:rPr lang="en-US" sz="1200" dirty="0">
                <a:solidFill>
                  <a:srgbClr val="15213F"/>
                </a:solidFill>
                <a:latin typeface="Roboto" pitchFamily="34" charset="0"/>
                <a:ea typeface="Roboto" pitchFamily="34" charset="-122"/>
                <a:cs typeface="Roboto" pitchFamily="34" charset="-120"/>
              </a:rPr>
              <a:t> Low initial cost, universal availability</a:t>
            </a:r>
            <a:endParaRPr lang="en-US" sz="1200" dirty="0"/>
          </a:p>
        </p:txBody>
      </p:sp>
      <p:sp>
        <p:nvSpPr>
          <p:cNvPr id="16" name="Text 13"/>
          <p:cNvSpPr/>
          <p:nvPr/>
        </p:nvSpPr>
        <p:spPr>
          <a:xfrm>
            <a:off x="5168265" y="6808470"/>
            <a:ext cx="4171236" cy="491728"/>
          </a:xfrm>
          <a:prstGeom prst="rect">
            <a:avLst/>
          </a:prstGeom>
          <a:noFill/>
          <a:ln/>
        </p:spPr>
        <p:txBody>
          <a:bodyPr wrap="square" lIns="0" tIns="0" rIns="0" bIns="0" rtlCol="0" anchor="t"/>
          <a:lstStyle/>
          <a:p>
            <a:pPr marL="0" indent="0" algn="l">
              <a:lnSpc>
                <a:spcPts val="1900"/>
              </a:lnSpc>
              <a:buNone/>
            </a:pPr>
            <a:r>
              <a:rPr lang="en-US" sz="1200" b="1" dirty="0">
                <a:solidFill>
                  <a:srgbClr val="15213F"/>
                </a:solidFill>
                <a:latin typeface="Roboto" pitchFamily="34" charset="0"/>
                <a:ea typeface="Roboto" pitchFamily="34" charset="-122"/>
                <a:cs typeface="Roboto" pitchFamily="34" charset="-120"/>
              </a:rPr>
              <a:t>Weaknesses:</a:t>
            </a:r>
            <a:r>
              <a:rPr lang="en-US" sz="1200" dirty="0">
                <a:solidFill>
                  <a:srgbClr val="15213F"/>
                </a:solidFill>
                <a:latin typeface="Roboto" pitchFamily="34" charset="0"/>
                <a:ea typeface="Roboto" pitchFamily="34" charset="-122"/>
                <a:cs typeface="Roboto" pitchFamily="34" charset="-120"/>
              </a:rPr>
              <a:t> Inconsistent performance, compliance challenges, single-use disposal, biosecurity risks</a:t>
            </a:r>
            <a:endParaRPr lang="en-US" sz="1200" dirty="0"/>
          </a:p>
        </p:txBody>
      </p:sp>
      <p:sp>
        <p:nvSpPr>
          <p:cNvPr id="17" name="Text 14"/>
          <p:cNvSpPr/>
          <p:nvPr/>
        </p:nvSpPr>
        <p:spPr>
          <a:xfrm>
            <a:off x="9721929" y="6030754"/>
            <a:ext cx="2503289" cy="240030"/>
          </a:xfrm>
          <a:prstGeom prst="rect">
            <a:avLst/>
          </a:prstGeom>
          <a:noFill/>
          <a:ln/>
        </p:spPr>
        <p:txBody>
          <a:bodyPr wrap="none" lIns="0" tIns="0" rIns="0" bIns="0" rtlCol="0" anchor="t"/>
          <a:lstStyle/>
          <a:p>
            <a:pPr marL="0" indent="0" algn="l">
              <a:lnSpc>
                <a:spcPts val="1850"/>
              </a:lnSpc>
              <a:buNone/>
            </a:pPr>
            <a:r>
              <a:rPr lang="en-US" sz="1500" dirty="0">
                <a:solidFill>
                  <a:srgbClr val="3257B8"/>
                </a:solidFill>
                <a:latin typeface="Roboto Slab" pitchFamily="34" charset="0"/>
                <a:ea typeface="Roboto Slab" pitchFamily="34" charset="-122"/>
                <a:cs typeface="Roboto Slab" pitchFamily="34" charset="-120"/>
              </a:rPr>
              <a:t>Composite/Plastic Dunnage</a:t>
            </a:r>
            <a:endParaRPr lang="en-US" sz="1500" dirty="0"/>
          </a:p>
        </p:txBody>
      </p:sp>
      <p:sp>
        <p:nvSpPr>
          <p:cNvPr id="18" name="Text 15"/>
          <p:cNvSpPr/>
          <p:nvPr/>
        </p:nvSpPr>
        <p:spPr>
          <a:xfrm>
            <a:off x="9721929" y="6424374"/>
            <a:ext cx="4308991" cy="245864"/>
          </a:xfrm>
          <a:prstGeom prst="rect">
            <a:avLst/>
          </a:prstGeom>
          <a:noFill/>
          <a:ln/>
        </p:spPr>
        <p:txBody>
          <a:bodyPr wrap="none" lIns="0" tIns="0" rIns="0" bIns="0" rtlCol="0" anchor="t"/>
          <a:lstStyle/>
          <a:p>
            <a:pPr marL="0" indent="0" algn="l">
              <a:lnSpc>
                <a:spcPts val="1900"/>
              </a:lnSpc>
              <a:buNone/>
            </a:pPr>
            <a:r>
              <a:rPr lang="en-US" sz="1200" b="1" dirty="0">
                <a:solidFill>
                  <a:srgbClr val="15213F"/>
                </a:solidFill>
                <a:latin typeface="Roboto" pitchFamily="34" charset="0"/>
                <a:ea typeface="Roboto" pitchFamily="34" charset="-122"/>
                <a:cs typeface="Roboto" pitchFamily="34" charset="-120"/>
              </a:rPr>
              <a:t>Strengths:</a:t>
            </a:r>
            <a:r>
              <a:rPr lang="en-US" sz="1200" dirty="0">
                <a:solidFill>
                  <a:srgbClr val="15213F"/>
                </a:solidFill>
                <a:latin typeface="Roboto" pitchFamily="34" charset="0"/>
                <a:ea typeface="Roboto" pitchFamily="34" charset="-122"/>
                <a:cs typeface="Roboto" pitchFamily="34" charset="-120"/>
              </a:rPr>
              <a:t> Lightweight, no biosecurity issues, reusable</a:t>
            </a:r>
            <a:endParaRPr lang="en-US" sz="1200" dirty="0"/>
          </a:p>
        </p:txBody>
      </p:sp>
      <p:sp>
        <p:nvSpPr>
          <p:cNvPr id="19" name="Text 16"/>
          <p:cNvSpPr/>
          <p:nvPr/>
        </p:nvSpPr>
        <p:spPr>
          <a:xfrm>
            <a:off x="9721929" y="6808470"/>
            <a:ext cx="4308991" cy="245864"/>
          </a:xfrm>
          <a:prstGeom prst="rect">
            <a:avLst/>
          </a:prstGeom>
          <a:noFill/>
          <a:ln/>
        </p:spPr>
        <p:txBody>
          <a:bodyPr wrap="none" lIns="0" tIns="0" rIns="0" bIns="0" rtlCol="0" anchor="t"/>
          <a:lstStyle/>
          <a:p>
            <a:pPr marL="0" indent="0" algn="l">
              <a:lnSpc>
                <a:spcPts val="1900"/>
              </a:lnSpc>
              <a:buNone/>
            </a:pPr>
            <a:r>
              <a:rPr lang="en-US" sz="1200" b="1" dirty="0">
                <a:solidFill>
                  <a:srgbClr val="15213F"/>
                </a:solidFill>
                <a:latin typeface="Roboto" pitchFamily="34" charset="0"/>
                <a:ea typeface="Roboto" pitchFamily="34" charset="-122"/>
                <a:cs typeface="Roboto" pitchFamily="34" charset="-120"/>
              </a:rPr>
              <a:t>Weaknesses:</a:t>
            </a:r>
            <a:r>
              <a:rPr lang="en-US" sz="1200" dirty="0">
                <a:solidFill>
                  <a:srgbClr val="15213F"/>
                </a:solidFill>
                <a:latin typeface="Roboto" pitchFamily="34" charset="0"/>
                <a:ea typeface="Roboto" pitchFamily="34" charset="-122"/>
                <a:cs typeface="Roboto" pitchFamily="34" charset="-120"/>
              </a:rPr>
              <a:t> Low friction, questionable recycling, deformation</a:t>
            </a:r>
            <a:endParaRPr lang="en-US" sz="1200" dirty="0"/>
          </a:p>
        </p:txBody>
      </p:sp>
      <p:graphicFrame>
        <p:nvGraphicFramePr>
          <p:cNvPr id="25" name="Chart 24">
            <a:extLst>
              <a:ext uri="{FF2B5EF4-FFF2-40B4-BE49-F238E27FC236}">
                <a16:creationId xmlns:a16="http://schemas.microsoft.com/office/drawing/2014/main" id="{4EE1CE37-1E1E-CEA6-91D6-090A3F9D5EB5}"/>
              </a:ext>
            </a:extLst>
          </p:cNvPr>
          <p:cNvGraphicFramePr/>
          <p:nvPr>
            <p:extLst>
              <p:ext uri="{D42A27DB-BD31-4B8C-83A1-F6EECF244321}">
                <p14:modId xmlns:p14="http://schemas.microsoft.com/office/powerpoint/2010/main" val="2190852984"/>
              </p:ext>
            </p:extLst>
          </p:nvPr>
        </p:nvGraphicFramePr>
        <p:xfrm>
          <a:off x="926346" y="1977985"/>
          <a:ext cx="11116971" cy="391453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35781" y="368379"/>
            <a:ext cx="4287322" cy="418624"/>
          </a:xfrm>
          <a:prstGeom prst="rect">
            <a:avLst/>
          </a:prstGeom>
          <a:noFill/>
          <a:ln/>
        </p:spPr>
        <p:txBody>
          <a:bodyPr wrap="none" lIns="0" tIns="0" rIns="0" bIns="0" rtlCol="0" anchor="t"/>
          <a:lstStyle/>
          <a:p>
            <a:pPr marL="0" indent="0" algn="l">
              <a:lnSpc>
                <a:spcPts val="3250"/>
              </a:lnSpc>
              <a:buNone/>
            </a:pPr>
            <a:r>
              <a:rPr lang="en-US" sz="2600" dirty="0">
                <a:solidFill>
                  <a:srgbClr val="3257B8"/>
                </a:solidFill>
                <a:latin typeface="Roboto Slab" pitchFamily="34" charset="0"/>
                <a:ea typeface="Roboto Slab" pitchFamily="34" charset="-122"/>
                <a:cs typeface="Roboto Slab" pitchFamily="34" charset="-120"/>
              </a:rPr>
              <a:t>Summary of Pros and Cons</a:t>
            </a:r>
            <a:endParaRPr lang="en-US" sz="2600" dirty="0"/>
          </a:p>
        </p:txBody>
      </p:sp>
      <p:sp>
        <p:nvSpPr>
          <p:cNvPr id="3" name="Text 1"/>
          <p:cNvSpPr/>
          <p:nvPr/>
        </p:nvSpPr>
        <p:spPr>
          <a:xfrm>
            <a:off x="535781" y="1054894"/>
            <a:ext cx="13558838" cy="214312"/>
          </a:xfrm>
          <a:prstGeom prst="rect">
            <a:avLst/>
          </a:prstGeom>
          <a:noFill/>
          <a:ln/>
        </p:spPr>
        <p:txBody>
          <a:bodyPr wrap="none" lIns="0" tIns="0" rIns="0" bIns="0" rtlCol="0" anchor="t"/>
          <a:lstStyle/>
          <a:p>
            <a:pPr marL="0" indent="0" algn="l">
              <a:lnSpc>
                <a:spcPts val="1650"/>
              </a:lnSpc>
              <a:buNone/>
            </a:pPr>
            <a:r>
              <a:rPr lang="en-US" sz="1250" dirty="0">
                <a:solidFill>
                  <a:srgbClr val="15213F"/>
                </a:solidFill>
                <a:latin typeface="Roboto" pitchFamily="34" charset="0"/>
                <a:ea typeface="Roboto" pitchFamily="34" charset="-122"/>
                <a:cs typeface="Roboto" pitchFamily="34" charset="-120"/>
              </a:rPr>
              <a:t>Every dunnage solution involves trade offs. We believe in transparency about both the substantial advantages and the considerations involved in switching to R3 Dunnage.</a:t>
            </a:r>
            <a:endParaRPr lang="en-US" sz="1250" dirty="0"/>
          </a:p>
        </p:txBody>
      </p:sp>
      <p:sp>
        <p:nvSpPr>
          <p:cNvPr id="4" name="Text 2"/>
          <p:cNvSpPr/>
          <p:nvPr/>
        </p:nvSpPr>
        <p:spPr>
          <a:xfrm>
            <a:off x="535781" y="1553766"/>
            <a:ext cx="2308860" cy="251222"/>
          </a:xfrm>
          <a:prstGeom prst="rect">
            <a:avLst/>
          </a:prstGeom>
          <a:noFill/>
          <a:ln/>
        </p:spPr>
        <p:txBody>
          <a:bodyPr wrap="none" lIns="0" tIns="0" rIns="0" bIns="0" rtlCol="0" anchor="t"/>
          <a:lstStyle/>
          <a:p>
            <a:pPr marL="0" indent="0" algn="l">
              <a:lnSpc>
                <a:spcPts val="1950"/>
              </a:lnSpc>
              <a:buNone/>
            </a:pPr>
            <a:r>
              <a:rPr lang="en-US" sz="1550" dirty="0">
                <a:solidFill>
                  <a:srgbClr val="3257B8"/>
                </a:solidFill>
                <a:latin typeface="Roboto Slab" pitchFamily="34" charset="0"/>
                <a:ea typeface="Roboto Slab" pitchFamily="34" charset="-122"/>
                <a:cs typeface="Roboto Slab" pitchFamily="34" charset="-120"/>
              </a:rPr>
              <a:t>R3 Dunnage Advantages</a:t>
            </a:r>
            <a:endParaRPr lang="en-US" sz="1550" dirty="0"/>
          </a:p>
        </p:txBody>
      </p:sp>
      <p:pic>
        <p:nvPicPr>
          <p:cNvPr id="5" name="Image 0" descr="preencoded.png"/>
          <p:cNvPicPr>
            <a:picLocks noChangeAspect="1"/>
          </p:cNvPicPr>
          <p:nvPr/>
        </p:nvPicPr>
        <p:blipFill>
          <a:blip r:embed="rId3"/>
          <a:stretch>
            <a:fillRect/>
          </a:stretch>
        </p:blipFill>
        <p:spPr>
          <a:xfrm>
            <a:off x="535781" y="2026801"/>
            <a:ext cx="66913" cy="66913"/>
          </a:xfrm>
          <a:prstGeom prst="rect">
            <a:avLst/>
          </a:prstGeom>
        </p:spPr>
      </p:pic>
      <p:sp>
        <p:nvSpPr>
          <p:cNvPr id="6" name="Text 3"/>
          <p:cNvSpPr/>
          <p:nvPr/>
        </p:nvSpPr>
        <p:spPr>
          <a:xfrm>
            <a:off x="736640" y="1955602"/>
            <a:ext cx="2622947"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Safety &amp; Performance Leadership</a:t>
            </a:r>
            <a:endParaRPr lang="en-US" sz="1400" dirty="0"/>
          </a:p>
        </p:txBody>
      </p:sp>
      <p:sp>
        <p:nvSpPr>
          <p:cNvPr id="7" name="Text 4"/>
          <p:cNvSpPr/>
          <p:nvPr/>
        </p:nvSpPr>
        <p:spPr>
          <a:xfrm>
            <a:off x="736640" y="2298859"/>
            <a:ext cx="7803713" cy="428625"/>
          </a:xfrm>
          <a:prstGeom prst="rect">
            <a:avLst/>
          </a:prstGeom>
          <a:noFill/>
          <a:ln/>
        </p:spPr>
        <p:txBody>
          <a:bodyPr wrap="square" lIns="0" tIns="0" rIns="0" bIns="0" rtlCol="0" anchor="t"/>
          <a:lstStyle/>
          <a:p>
            <a:pPr marL="0" indent="0" algn="l">
              <a:lnSpc>
                <a:spcPts val="1650"/>
              </a:lnSpc>
              <a:buNone/>
            </a:pPr>
            <a:r>
              <a:rPr lang="en-US" sz="1250" dirty="0">
                <a:solidFill>
                  <a:srgbClr val="15213F"/>
                </a:solidFill>
                <a:latin typeface="Roboto" pitchFamily="34" charset="0"/>
                <a:ea typeface="Roboto" pitchFamily="34" charset="-122"/>
                <a:cs typeface="Roboto" pitchFamily="34" charset="-120"/>
              </a:rPr>
              <a:t>More than </a:t>
            </a:r>
            <a:r>
              <a:rPr lang="en-US" sz="1250" b="1" dirty="0">
                <a:solidFill>
                  <a:srgbClr val="15213F"/>
                </a:solidFill>
                <a:latin typeface="Roboto" pitchFamily="34" charset="0"/>
                <a:ea typeface="Roboto" pitchFamily="34" charset="-122"/>
                <a:cs typeface="Roboto" pitchFamily="34" charset="-120"/>
              </a:rPr>
              <a:t>2 x the Safe Working Load</a:t>
            </a:r>
            <a:r>
              <a:rPr lang="en-US" sz="1250" dirty="0">
                <a:solidFill>
                  <a:srgbClr val="15213F"/>
                </a:solidFill>
                <a:latin typeface="Roboto" pitchFamily="34" charset="0"/>
                <a:ea typeface="Roboto" pitchFamily="34" charset="-122"/>
                <a:cs typeface="Roboto" pitchFamily="34" charset="-120"/>
              </a:rPr>
              <a:t> of hardwood, superior friction characteristics preventing cargo shift, and exceptional compression resilience with full recovery.</a:t>
            </a:r>
            <a:endParaRPr lang="en-US" sz="1250" dirty="0"/>
          </a:p>
        </p:txBody>
      </p:sp>
      <p:pic>
        <p:nvPicPr>
          <p:cNvPr id="8" name="Image 1" descr="preencoded.png"/>
          <p:cNvPicPr>
            <a:picLocks noChangeAspect="1"/>
          </p:cNvPicPr>
          <p:nvPr/>
        </p:nvPicPr>
        <p:blipFill>
          <a:blip r:embed="rId3"/>
          <a:stretch>
            <a:fillRect/>
          </a:stretch>
        </p:blipFill>
        <p:spPr>
          <a:xfrm>
            <a:off x="535781" y="3066574"/>
            <a:ext cx="66913" cy="66913"/>
          </a:xfrm>
          <a:prstGeom prst="rect">
            <a:avLst/>
          </a:prstGeom>
        </p:spPr>
      </p:pic>
      <p:sp>
        <p:nvSpPr>
          <p:cNvPr id="9" name="Text 5"/>
          <p:cNvSpPr/>
          <p:nvPr/>
        </p:nvSpPr>
        <p:spPr>
          <a:xfrm>
            <a:off x="736640" y="2995374"/>
            <a:ext cx="2253615"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Operational Efficiency Gains</a:t>
            </a:r>
            <a:endParaRPr lang="en-US" sz="1400" dirty="0"/>
          </a:p>
        </p:txBody>
      </p:sp>
      <p:sp>
        <p:nvSpPr>
          <p:cNvPr id="10" name="Text 6"/>
          <p:cNvSpPr/>
          <p:nvPr/>
        </p:nvSpPr>
        <p:spPr>
          <a:xfrm>
            <a:off x="736640" y="3338632"/>
            <a:ext cx="7803713" cy="214312"/>
          </a:xfrm>
          <a:prstGeom prst="rect">
            <a:avLst/>
          </a:prstGeom>
          <a:noFill/>
          <a:ln/>
        </p:spPr>
        <p:txBody>
          <a:bodyPr wrap="none" lIns="0" tIns="0" rIns="0" bIns="0" rtlCol="0" anchor="t"/>
          <a:lstStyle/>
          <a:p>
            <a:pPr marL="0" indent="0" algn="l">
              <a:lnSpc>
                <a:spcPts val="1650"/>
              </a:lnSpc>
              <a:buNone/>
            </a:pPr>
            <a:r>
              <a:rPr lang="en-US" sz="1250" dirty="0">
                <a:solidFill>
                  <a:srgbClr val="15213F"/>
                </a:solidFill>
                <a:latin typeface="Roboto" pitchFamily="34" charset="0"/>
                <a:ea typeface="Roboto" pitchFamily="34" charset="-122"/>
                <a:cs typeface="Roboto" pitchFamily="34" charset="-120"/>
              </a:rPr>
              <a:t>Fewer pieces needed per load, easier handling reduce loading time, minimize worker fatigue.</a:t>
            </a:r>
            <a:endParaRPr lang="en-US" sz="1250" dirty="0"/>
          </a:p>
        </p:txBody>
      </p:sp>
      <p:pic>
        <p:nvPicPr>
          <p:cNvPr id="11" name="Image 2" descr="preencoded.png"/>
          <p:cNvPicPr>
            <a:picLocks noChangeAspect="1"/>
          </p:cNvPicPr>
          <p:nvPr/>
        </p:nvPicPr>
        <p:blipFill>
          <a:blip r:embed="rId3"/>
          <a:stretch>
            <a:fillRect/>
          </a:stretch>
        </p:blipFill>
        <p:spPr>
          <a:xfrm>
            <a:off x="535781" y="3892034"/>
            <a:ext cx="66913" cy="66913"/>
          </a:xfrm>
          <a:prstGeom prst="rect">
            <a:avLst/>
          </a:prstGeom>
        </p:spPr>
      </p:pic>
      <p:sp>
        <p:nvSpPr>
          <p:cNvPr id="12" name="Text 7"/>
          <p:cNvSpPr/>
          <p:nvPr/>
        </p:nvSpPr>
        <p:spPr>
          <a:xfrm>
            <a:off x="736640" y="3820835"/>
            <a:ext cx="2150983"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Measurable Cost Reduction</a:t>
            </a:r>
            <a:endParaRPr lang="en-US" sz="1400" dirty="0"/>
          </a:p>
        </p:txBody>
      </p:sp>
      <p:sp>
        <p:nvSpPr>
          <p:cNvPr id="13" name="Text 8"/>
          <p:cNvSpPr/>
          <p:nvPr/>
        </p:nvSpPr>
        <p:spPr>
          <a:xfrm>
            <a:off x="736640" y="4164092"/>
            <a:ext cx="7803713" cy="428625"/>
          </a:xfrm>
          <a:prstGeom prst="rect">
            <a:avLst/>
          </a:prstGeom>
          <a:noFill/>
          <a:ln/>
        </p:spPr>
        <p:txBody>
          <a:bodyPr wrap="square" lIns="0" tIns="0" rIns="0" bIns="0" rtlCol="0" anchor="t"/>
          <a:lstStyle/>
          <a:p>
            <a:pPr>
              <a:lnSpc>
                <a:spcPts val="1650"/>
              </a:lnSpc>
            </a:pPr>
            <a:r>
              <a:rPr lang="en-US" sz="1250" dirty="0">
                <a:latin typeface="Roboto" panose="02000000000000000000" pitchFamily="2" charset="0"/>
                <a:ea typeface="Roboto" panose="02000000000000000000" pitchFamily="2" charset="0"/>
                <a:cs typeface="Roboto" panose="02000000000000000000" pitchFamily="2" charset="0"/>
              </a:rPr>
              <a:t>Eliminates disposal fees, removes ISPM 15 certification costs, and lowers per-shipment dunnage expenses through extensive reusability—delivering ROI in as few as four uses.</a:t>
            </a:r>
          </a:p>
        </p:txBody>
      </p:sp>
      <p:pic>
        <p:nvPicPr>
          <p:cNvPr id="14" name="Image 3" descr="preencoded.png"/>
          <p:cNvPicPr>
            <a:picLocks noChangeAspect="1"/>
          </p:cNvPicPr>
          <p:nvPr/>
        </p:nvPicPr>
        <p:blipFill>
          <a:blip r:embed="rId3"/>
          <a:stretch>
            <a:fillRect/>
          </a:stretch>
        </p:blipFill>
        <p:spPr>
          <a:xfrm>
            <a:off x="535781" y="4931807"/>
            <a:ext cx="66913" cy="66913"/>
          </a:xfrm>
          <a:prstGeom prst="rect">
            <a:avLst/>
          </a:prstGeom>
        </p:spPr>
      </p:pic>
      <p:sp>
        <p:nvSpPr>
          <p:cNvPr id="15" name="Text 9"/>
          <p:cNvSpPr/>
          <p:nvPr/>
        </p:nvSpPr>
        <p:spPr>
          <a:xfrm>
            <a:off x="736640" y="4860608"/>
            <a:ext cx="2470666"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Compliance &amp; Risk Elimination</a:t>
            </a:r>
            <a:endParaRPr lang="en-US" sz="1400" dirty="0"/>
          </a:p>
        </p:txBody>
      </p:sp>
      <p:sp>
        <p:nvSpPr>
          <p:cNvPr id="16" name="Text 10"/>
          <p:cNvSpPr/>
          <p:nvPr/>
        </p:nvSpPr>
        <p:spPr>
          <a:xfrm>
            <a:off x="736640" y="5203865"/>
            <a:ext cx="7803713" cy="428625"/>
          </a:xfrm>
          <a:prstGeom prst="rect">
            <a:avLst/>
          </a:prstGeom>
          <a:noFill/>
          <a:ln/>
        </p:spPr>
        <p:txBody>
          <a:bodyPr wrap="square" lIns="0" tIns="0" rIns="0" bIns="0" rtlCol="0" anchor="t"/>
          <a:lstStyle/>
          <a:p>
            <a:pPr marL="0" indent="0" algn="l">
              <a:lnSpc>
                <a:spcPts val="1650"/>
              </a:lnSpc>
              <a:buNone/>
            </a:pPr>
            <a:r>
              <a:rPr lang="en-US" sz="1250" dirty="0">
                <a:solidFill>
                  <a:srgbClr val="15213F"/>
                </a:solidFill>
                <a:latin typeface="Roboto" pitchFamily="34" charset="0"/>
                <a:ea typeface="Roboto" pitchFamily="34" charset="-122"/>
                <a:cs typeface="Roboto" pitchFamily="34" charset="-120"/>
              </a:rPr>
              <a:t>Zero biosecurity risk eliminates the threat of cargo rejections and quarantine delays; seamless border clearance in all major markets without phytosanitary documentation requirements.</a:t>
            </a:r>
            <a:endParaRPr lang="en-US" sz="1250" dirty="0"/>
          </a:p>
        </p:txBody>
      </p:sp>
      <p:pic>
        <p:nvPicPr>
          <p:cNvPr id="17" name="Image 4" descr="preencoded.png"/>
          <p:cNvPicPr>
            <a:picLocks noChangeAspect="1"/>
          </p:cNvPicPr>
          <p:nvPr/>
        </p:nvPicPr>
        <p:blipFill>
          <a:blip r:embed="rId3"/>
          <a:stretch>
            <a:fillRect/>
          </a:stretch>
        </p:blipFill>
        <p:spPr>
          <a:xfrm>
            <a:off x="535781" y="5971580"/>
            <a:ext cx="66913" cy="66913"/>
          </a:xfrm>
          <a:prstGeom prst="rect">
            <a:avLst/>
          </a:prstGeom>
        </p:spPr>
      </p:pic>
      <p:sp>
        <p:nvSpPr>
          <p:cNvPr id="18" name="Text 11"/>
          <p:cNvSpPr/>
          <p:nvPr/>
        </p:nvSpPr>
        <p:spPr>
          <a:xfrm>
            <a:off x="736640" y="5900380"/>
            <a:ext cx="1799749"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Genuine Sustainability</a:t>
            </a:r>
            <a:endParaRPr lang="en-US" sz="1400" dirty="0"/>
          </a:p>
        </p:txBody>
      </p:sp>
      <p:sp>
        <p:nvSpPr>
          <p:cNvPr id="19" name="Text 12"/>
          <p:cNvSpPr/>
          <p:nvPr/>
        </p:nvSpPr>
        <p:spPr>
          <a:xfrm>
            <a:off x="736640" y="6243637"/>
            <a:ext cx="7803713" cy="696515"/>
          </a:xfrm>
          <a:prstGeom prst="rect">
            <a:avLst/>
          </a:prstGeom>
          <a:noFill/>
          <a:ln/>
        </p:spPr>
        <p:txBody>
          <a:bodyPr wrap="square" lIns="0" tIns="0" rIns="0" bIns="0" rtlCol="0" anchor="t"/>
          <a:lstStyle/>
          <a:p>
            <a:pPr>
              <a:lnSpc>
                <a:spcPts val="1650"/>
              </a:lnSpc>
            </a:pPr>
            <a:r>
              <a:rPr lang="en-US" sz="1250" dirty="0">
                <a:solidFill>
                  <a:srgbClr val="15213F"/>
                </a:solidFill>
                <a:latin typeface="Roboto" pitchFamily="34" charset="0"/>
                <a:ea typeface="Roboto" pitchFamily="34" charset="-122"/>
                <a:cs typeface="Roboto" pitchFamily="34" charset="-120"/>
              </a:rPr>
              <a:t>Extensively reusable across </a:t>
            </a:r>
            <a:r>
              <a:rPr lang="en-US" sz="1250" b="1" dirty="0">
                <a:solidFill>
                  <a:srgbClr val="15213F"/>
                </a:solidFill>
                <a:latin typeface="Roboto" pitchFamily="34" charset="0"/>
                <a:ea typeface="Roboto" pitchFamily="34" charset="-122"/>
                <a:cs typeface="Roboto" pitchFamily="34" charset="-120"/>
              </a:rPr>
              <a:t>8-10 of shipping cycles,</a:t>
            </a:r>
            <a:r>
              <a:rPr lang="en-US" sz="1400" dirty="0">
                <a:latin typeface="Roboto" panose="02000000000000000000" pitchFamily="2" charset="0"/>
                <a:ea typeface="Roboto" panose="02000000000000000000" pitchFamily="2" charset="0"/>
                <a:cs typeface="Roboto" panose="02000000000000000000" pitchFamily="2" charset="0"/>
              </a:rPr>
              <a:t> </a:t>
            </a:r>
            <a:r>
              <a:rPr lang="en-US" sz="1200" dirty="0">
                <a:latin typeface="Roboto" panose="02000000000000000000" pitchFamily="2" charset="0"/>
                <a:ea typeface="Roboto" panose="02000000000000000000" pitchFamily="2" charset="0"/>
                <a:cs typeface="Roboto" panose="02000000000000000000" pitchFamily="2" charset="0"/>
              </a:rPr>
              <a:t>We believe future studies will confirm even </a:t>
            </a:r>
            <a:r>
              <a:rPr lang="en-US" sz="1200" b="1" dirty="0">
                <a:latin typeface="Roboto" panose="02000000000000000000" pitchFamily="2" charset="0"/>
                <a:ea typeface="Roboto" panose="02000000000000000000" pitchFamily="2" charset="0"/>
                <a:cs typeface="Roboto" panose="02000000000000000000" pitchFamily="2" charset="0"/>
              </a:rPr>
              <a:t>greater reuse potential</a:t>
            </a:r>
            <a:r>
              <a:rPr lang="en-US" sz="1200" dirty="0">
                <a:latin typeface="Roboto" panose="02000000000000000000" pitchFamily="2" charset="0"/>
                <a:ea typeface="Roboto" panose="02000000000000000000" pitchFamily="2" charset="0"/>
                <a:cs typeface="Roboto" panose="02000000000000000000" pitchFamily="2" charset="0"/>
              </a:rPr>
              <a:t>, </a:t>
            </a:r>
            <a:r>
              <a:rPr lang="en-US" sz="1250" dirty="0">
                <a:solidFill>
                  <a:srgbClr val="15213F"/>
                </a:solidFill>
                <a:latin typeface="Roboto" pitchFamily="34" charset="0"/>
                <a:ea typeface="Roboto" pitchFamily="34" charset="-122"/>
                <a:cs typeface="Roboto" pitchFamily="34" charset="-120"/>
              </a:rPr>
              <a:t>and when retired, each block is returned through our verified closed-loop recycling program – delivering true operational circular economy.</a:t>
            </a:r>
            <a:endParaRPr lang="en-US" sz="1250" dirty="0"/>
          </a:p>
        </p:txBody>
      </p:sp>
      <p:pic>
        <p:nvPicPr>
          <p:cNvPr id="20" name="Image 5" descr="preencoded.png"/>
          <p:cNvPicPr>
            <a:picLocks noChangeAspect="1"/>
          </p:cNvPicPr>
          <p:nvPr/>
        </p:nvPicPr>
        <p:blipFill>
          <a:blip r:embed="rId3"/>
          <a:stretch>
            <a:fillRect/>
          </a:stretch>
        </p:blipFill>
        <p:spPr>
          <a:xfrm>
            <a:off x="535781" y="7011352"/>
            <a:ext cx="66913" cy="66913"/>
          </a:xfrm>
          <a:prstGeom prst="rect">
            <a:avLst/>
          </a:prstGeom>
        </p:spPr>
      </p:pic>
      <p:sp>
        <p:nvSpPr>
          <p:cNvPr id="21" name="Text 13"/>
          <p:cNvSpPr/>
          <p:nvPr/>
        </p:nvSpPr>
        <p:spPr>
          <a:xfrm>
            <a:off x="736640" y="6940153"/>
            <a:ext cx="1674614"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Perfect Consistency</a:t>
            </a:r>
            <a:endParaRPr lang="en-US" sz="1400" dirty="0"/>
          </a:p>
        </p:txBody>
      </p:sp>
      <p:sp>
        <p:nvSpPr>
          <p:cNvPr id="22" name="Text 14"/>
          <p:cNvSpPr/>
          <p:nvPr/>
        </p:nvSpPr>
        <p:spPr>
          <a:xfrm>
            <a:off x="736640" y="7283410"/>
            <a:ext cx="7803713" cy="428625"/>
          </a:xfrm>
          <a:prstGeom prst="rect">
            <a:avLst/>
          </a:prstGeom>
          <a:noFill/>
          <a:ln/>
        </p:spPr>
        <p:txBody>
          <a:bodyPr wrap="square" lIns="0" tIns="0" rIns="0" bIns="0" rtlCol="0" anchor="t"/>
          <a:lstStyle/>
          <a:p>
            <a:pPr marL="0" indent="0" algn="l">
              <a:lnSpc>
                <a:spcPts val="1650"/>
              </a:lnSpc>
              <a:buNone/>
            </a:pPr>
            <a:r>
              <a:rPr lang="en-US" sz="1250" dirty="0">
                <a:solidFill>
                  <a:srgbClr val="15213F"/>
                </a:solidFill>
                <a:latin typeface="Roboto" pitchFamily="34" charset="0"/>
                <a:ea typeface="Roboto" pitchFamily="34" charset="-122"/>
                <a:cs typeface="Roboto" pitchFamily="34" charset="-120"/>
              </a:rPr>
              <a:t>Engineered manufacturing ensures every block delivers identical, predictable performance no variation by moisture content, no knots, no defects. Simplifies load planning and eliminates performance uncertainty.</a:t>
            </a:r>
            <a:endParaRPr lang="en-US" sz="1250" dirty="0"/>
          </a:p>
        </p:txBody>
      </p:sp>
      <p:sp>
        <p:nvSpPr>
          <p:cNvPr id="23" name="Text 15"/>
          <p:cNvSpPr/>
          <p:nvPr/>
        </p:nvSpPr>
        <p:spPr>
          <a:xfrm>
            <a:off x="8874681" y="1553766"/>
            <a:ext cx="2009537" cy="251222"/>
          </a:xfrm>
          <a:prstGeom prst="rect">
            <a:avLst/>
          </a:prstGeom>
          <a:noFill/>
          <a:ln/>
        </p:spPr>
        <p:txBody>
          <a:bodyPr wrap="none" lIns="0" tIns="0" rIns="0" bIns="0" rtlCol="0" anchor="t"/>
          <a:lstStyle/>
          <a:p>
            <a:pPr marL="0" indent="0" algn="l">
              <a:lnSpc>
                <a:spcPts val="1950"/>
              </a:lnSpc>
              <a:buNone/>
            </a:pPr>
            <a:r>
              <a:rPr lang="en-US" sz="1550" dirty="0">
                <a:solidFill>
                  <a:srgbClr val="3257B8"/>
                </a:solidFill>
                <a:latin typeface="Roboto Slab" pitchFamily="34" charset="0"/>
                <a:ea typeface="Roboto Slab" pitchFamily="34" charset="-122"/>
                <a:cs typeface="Roboto Slab" pitchFamily="34" charset="-120"/>
              </a:rPr>
              <a:t>Considerations</a:t>
            </a:r>
            <a:endParaRPr lang="en-US" sz="1550" dirty="0"/>
          </a:p>
        </p:txBody>
      </p:sp>
      <p:sp>
        <p:nvSpPr>
          <p:cNvPr id="24" name="Shape 16"/>
          <p:cNvSpPr/>
          <p:nvPr/>
        </p:nvSpPr>
        <p:spPr>
          <a:xfrm>
            <a:off x="8874681" y="1955602"/>
            <a:ext cx="5227439" cy="1383030"/>
          </a:xfrm>
          <a:prstGeom prst="roundRect">
            <a:avLst>
              <a:gd name="adj" fmla="val 1173"/>
            </a:avLst>
          </a:prstGeom>
          <a:solidFill>
            <a:srgbClr val="FBFCFE"/>
          </a:solidFill>
          <a:ln w="15240">
            <a:solidFill>
              <a:srgbClr val="CFD2D8"/>
            </a:solidFill>
            <a:prstDash val="solid"/>
          </a:ln>
        </p:spPr>
        <p:txBody>
          <a:bodyPr/>
          <a:lstStyle/>
          <a:p>
            <a:endParaRPr lang="en-IN"/>
          </a:p>
        </p:txBody>
      </p:sp>
      <p:sp>
        <p:nvSpPr>
          <p:cNvPr id="25" name="Text 17"/>
          <p:cNvSpPr/>
          <p:nvPr/>
        </p:nvSpPr>
        <p:spPr>
          <a:xfrm>
            <a:off x="9023866" y="2104787"/>
            <a:ext cx="1996083"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Higher Initial Investment</a:t>
            </a:r>
            <a:endParaRPr lang="en-US" sz="1400" dirty="0"/>
          </a:p>
        </p:txBody>
      </p:sp>
      <p:sp>
        <p:nvSpPr>
          <p:cNvPr id="26" name="Text 18"/>
          <p:cNvSpPr/>
          <p:nvPr/>
        </p:nvSpPr>
        <p:spPr>
          <a:xfrm>
            <a:off x="9023866" y="2448044"/>
            <a:ext cx="4929068" cy="1071563"/>
          </a:xfrm>
          <a:prstGeom prst="rect">
            <a:avLst/>
          </a:prstGeom>
          <a:noFill/>
          <a:ln/>
        </p:spPr>
        <p:txBody>
          <a:bodyPr wrap="square" lIns="0" tIns="0" rIns="0" bIns="0" rtlCol="0" anchor="t"/>
          <a:lstStyle/>
          <a:p>
            <a:pPr>
              <a:lnSpc>
                <a:spcPts val="1650"/>
              </a:lnSpc>
            </a:pPr>
            <a:r>
              <a:rPr lang="en-US" sz="1200" dirty="0">
                <a:latin typeface="Roboto" panose="02000000000000000000" pitchFamily="2" charset="0"/>
                <a:ea typeface="Roboto" panose="02000000000000000000" pitchFamily="2" charset="0"/>
                <a:cs typeface="Roboto" panose="02000000000000000000" pitchFamily="2" charset="0"/>
              </a:rPr>
              <a:t>While the capital cost per block is higher than single-use wooden alternatives, rapid ROI is achieved through reusability—typically within </a:t>
            </a:r>
            <a:r>
              <a:rPr lang="en-US" sz="1200" b="1" dirty="0">
                <a:latin typeface="Roboto" panose="02000000000000000000" pitchFamily="2" charset="0"/>
                <a:ea typeface="Roboto" panose="02000000000000000000" pitchFamily="2" charset="0"/>
                <a:cs typeface="Roboto" panose="02000000000000000000" pitchFamily="2" charset="0"/>
              </a:rPr>
              <a:t>four uses</a:t>
            </a:r>
            <a:r>
              <a:rPr lang="en-US" sz="1200" dirty="0">
                <a:latin typeface="Roboto" panose="02000000000000000000" pitchFamily="2" charset="0"/>
                <a:ea typeface="Roboto" panose="02000000000000000000" pitchFamily="2" charset="0"/>
                <a:cs typeface="Roboto" panose="02000000000000000000" pitchFamily="2" charset="0"/>
              </a:rPr>
              <a:t>—further enhanced </a:t>
            </a:r>
            <a:r>
              <a:rPr lang="en-US" sz="1200" b="1" dirty="0">
                <a:latin typeface="Roboto" panose="02000000000000000000" pitchFamily="2" charset="0"/>
                <a:ea typeface="Roboto" panose="02000000000000000000" pitchFamily="2" charset="0"/>
                <a:cs typeface="Roboto" panose="02000000000000000000" pitchFamily="2" charset="0"/>
              </a:rPr>
              <a:t>by requiring fewer pieces overall</a:t>
            </a:r>
            <a:r>
              <a:rPr lang="en-US" sz="1200" dirty="0"/>
              <a:t>.</a:t>
            </a:r>
          </a:p>
        </p:txBody>
      </p:sp>
      <p:sp>
        <p:nvSpPr>
          <p:cNvPr id="27" name="Shape 19"/>
          <p:cNvSpPr/>
          <p:nvPr/>
        </p:nvSpPr>
        <p:spPr>
          <a:xfrm>
            <a:off x="8874681" y="3519607"/>
            <a:ext cx="5227439" cy="1197291"/>
          </a:xfrm>
          <a:prstGeom prst="roundRect">
            <a:avLst>
              <a:gd name="adj" fmla="val 1878"/>
            </a:avLst>
          </a:prstGeom>
          <a:solidFill>
            <a:srgbClr val="FBFCFE"/>
          </a:solidFill>
          <a:ln w="15240">
            <a:solidFill>
              <a:srgbClr val="CFD2D8"/>
            </a:solidFill>
            <a:prstDash val="solid"/>
          </a:ln>
        </p:spPr>
        <p:txBody>
          <a:bodyPr/>
          <a:lstStyle/>
          <a:p>
            <a:endParaRPr lang="en-IN"/>
          </a:p>
        </p:txBody>
      </p:sp>
      <p:sp>
        <p:nvSpPr>
          <p:cNvPr id="28" name="Text 20"/>
          <p:cNvSpPr/>
          <p:nvPr/>
        </p:nvSpPr>
        <p:spPr>
          <a:xfrm>
            <a:off x="9041249" y="3595926"/>
            <a:ext cx="1676400"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System Management</a:t>
            </a:r>
            <a:endParaRPr lang="en-US" sz="1400" dirty="0"/>
          </a:p>
        </p:txBody>
      </p:sp>
      <p:sp>
        <p:nvSpPr>
          <p:cNvPr id="29" name="Text 21"/>
          <p:cNvSpPr/>
          <p:nvPr/>
        </p:nvSpPr>
        <p:spPr>
          <a:xfrm>
            <a:off x="9031367" y="3929576"/>
            <a:ext cx="5070753" cy="693659"/>
          </a:xfrm>
          <a:prstGeom prst="rect">
            <a:avLst/>
          </a:prstGeom>
          <a:noFill/>
          <a:ln/>
        </p:spPr>
        <p:txBody>
          <a:bodyPr wrap="square" lIns="0" tIns="0" rIns="0" bIns="0" rtlCol="0" anchor="t"/>
          <a:lstStyle/>
          <a:p>
            <a:pPr marL="0" indent="0" algn="l">
              <a:lnSpc>
                <a:spcPts val="1650"/>
              </a:lnSpc>
              <a:buNone/>
            </a:pPr>
            <a:r>
              <a:rPr lang="en-US" sz="1200" dirty="0">
                <a:solidFill>
                  <a:srgbClr val="15213F"/>
                </a:solidFill>
                <a:latin typeface="Roboto" pitchFamily="34" charset="0"/>
                <a:ea typeface="Roboto" pitchFamily="34" charset="-122"/>
                <a:cs typeface="Roboto" pitchFamily="34" charset="-120"/>
              </a:rPr>
              <a:t>Maximizing value requires a tracking and return system for reuse. We can implement support, best practices, and can integrate with existing systems.</a:t>
            </a:r>
            <a:endParaRPr lang="en-US" sz="1200" dirty="0"/>
          </a:p>
        </p:txBody>
      </p:sp>
      <p:sp>
        <p:nvSpPr>
          <p:cNvPr id="30" name="Shape 22"/>
          <p:cNvSpPr/>
          <p:nvPr/>
        </p:nvSpPr>
        <p:spPr>
          <a:xfrm>
            <a:off x="8874681" y="4931807"/>
            <a:ext cx="5227439" cy="1177885"/>
          </a:xfrm>
          <a:prstGeom prst="roundRect">
            <a:avLst>
              <a:gd name="adj" fmla="val 1564"/>
            </a:avLst>
          </a:prstGeom>
          <a:solidFill>
            <a:srgbClr val="FBFCFE"/>
          </a:solidFill>
          <a:ln w="15240">
            <a:solidFill>
              <a:srgbClr val="CFD2D8"/>
            </a:solidFill>
            <a:prstDash val="solid"/>
          </a:ln>
        </p:spPr>
        <p:txBody>
          <a:bodyPr/>
          <a:lstStyle/>
          <a:p>
            <a:endParaRPr lang="en-IN"/>
          </a:p>
        </p:txBody>
      </p:sp>
      <p:sp>
        <p:nvSpPr>
          <p:cNvPr id="31" name="Text 23"/>
          <p:cNvSpPr/>
          <p:nvPr/>
        </p:nvSpPr>
        <p:spPr>
          <a:xfrm>
            <a:off x="9025652" y="4994553"/>
            <a:ext cx="1674614" cy="209312"/>
          </a:xfrm>
          <a:prstGeom prst="rect">
            <a:avLst/>
          </a:prstGeom>
          <a:noFill/>
          <a:ln/>
        </p:spPr>
        <p:txBody>
          <a:bodyPr wrap="none" lIns="0" tIns="0" rIns="0" bIns="0" rtlCol="0" anchor="t"/>
          <a:lstStyle/>
          <a:p>
            <a:pPr marL="0" indent="0" algn="l">
              <a:lnSpc>
                <a:spcPts val="1600"/>
              </a:lnSpc>
              <a:buNone/>
            </a:pPr>
            <a:r>
              <a:rPr lang="en-US" sz="1400" dirty="0">
                <a:solidFill>
                  <a:srgbClr val="15213F"/>
                </a:solidFill>
                <a:latin typeface="Roboto Slab" pitchFamily="34" charset="0"/>
                <a:ea typeface="Roboto Slab" pitchFamily="34" charset="-122"/>
                <a:cs typeface="Roboto Slab" pitchFamily="34" charset="-120"/>
              </a:rPr>
              <a:t>Market Maturity</a:t>
            </a:r>
            <a:endParaRPr lang="en-US" sz="1400" dirty="0"/>
          </a:p>
        </p:txBody>
      </p:sp>
      <p:sp>
        <p:nvSpPr>
          <p:cNvPr id="32" name="Text 24"/>
          <p:cNvSpPr/>
          <p:nvPr/>
        </p:nvSpPr>
        <p:spPr>
          <a:xfrm>
            <a:off x="9031367" y="5322165"/>
            <a:ext cx="4929068" cy="642938"/>
          </a:xfrm>
          <a:prstGeom prst="rect">
            <a:avLst/>
          </a:prstGeom>
          <a:noFill/>
          <a:ln/>
        </p:spPr>
        <p:txBody>
          <a:bodyPr wrap="square" lIns="0" tIns="0" rIns="0" bIns="0" rtlCol="0" anchor="t"/>
          <a:lstStyle/>
          <a:p>
            <a:pPr marL="0" indent="0" algn="l">
              <a:lnSpc>
                <a:spcPts val="1650"/>
              </a:lnSpc>
              <a:buNone/>
            </a:pPr>
            <a:r>
              <a:rPr lang="en-US" sz="1200" dirty="0">
                <a:solidFill>
                  <a:srgbClr val="15213F"/>
                </a:solidFill>
                <a:latin typeface="Roboto" pitchFamily="34" charset="0"/>
                <a:ea typeface="Roboto" pitchFamily="34" charset="-122"/>
                <a:cs typeface="Roboto" pitchFamily="34" charset="-120"/>
              </a:rPr>
              <a:t>As a newer solution compared to century old wood practices, some supply chain partners may need education. We provide technical documentation and support for customer conversations.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91264" y="406718"/>
            <a:ext cx="5689759" cy="461963"/>
          </a:xfrm>
          <a:prstGeom prst="rect">
            <a:avLst/>
          </a:prstGeom>
          <a:noFill/>
          <a:ln/>
        </p:spPr>
        <p:txBody>
          <a:bodyPr wrap="none" lIns="0" tIns="0" rIns="0" bIns="0" rtlCol="0" anchor="t"/>
          <a:lstStyle/>
          <a:p>
            <a:pPr marL="0" indent="0" algn="l">
              <a:lnSpc>
                <a:spcPts val="3600"/>
              </a:lnSpc>
              <a:buNone/>
            </a:pPr>
            <a:r>
              <a:rPr lang="en-US" sz="2900" dirty="0">
                <a:solidFill>
                  <a:srgbClr val="3257B8"/>
                </a:solidFill>
                <a:latin typeface="Roboto Slab" pitchFamily="34" charset="0"/>
                <a:ea typeface="Roboto Slab" pitchFamily="34" charset="-122"/>
                <a:cs typeface="Roboto Slab" pitchFamily="34" charset="-120"/>
              </a:rPr>
              <a:t>The Wooden Dunnage Challenge</a:t>
            </a:r>
            <a:endParaRPr lang="en-US" sz="2900" dirty="0"/>
          </a:p>
        </p:txBody>
      </p:sp>
      <p:sp>
        <p:nvSpPr>
          <p:cNvPr id="3" name="Shape 1"/>
          <p:cNvSpPr/>
          <p:nvPr/>
        </p:nvSpPr>
        <p:spPr>
          <a:xfrm>
            <a:off x="591264" y="1090374"/>
            <a:ext cx="6649998" cy="1679377"/>
          </a:xfrm>
          <a:prstGeom prst="roundRect">
            <a:avLst>
              <a:gd name="adj" fmla="val 1320"/>
            </a:avLst>
          </a:prstGeom>
          <a:solidFill>
            <a:srgbClr val="E9ECF2"/>
          </a:solidFill>
          <a:ln/>
        </p:spPr>
        <p:txBody>
          <a:bodyPr/>
          <a:lstStyle/>
          <a:p>
            <a:endParaRPr lang="en-IN"/>
          </a:p>
        </p:txBody>
      </p:sp>
      <p:pic>
        <p:nvPicPr>
          <p:cNvPr id="4" name="Image 0" descr="preencoded.png"/>
          <p:cNvPicPr>
            <a:picLocks noChangeAspect="1"/>
          </p:cNvPicPr>
          <p:nvPr/>
        </p:nvPicPr>
        <p:blipFill>
          <a:blip r:embed="rId3"/>
          <a:stretch>
            <a:fillRect/>
          </a:stretch>
        </p:blipFill>
        <p:spPr>
          <a:xfrm>
            <a:off x="739021" y="1238131"/>
            <a:ext cx="443389" cy="443389"/>
          </a:xfrm>
          <a:prstGeom prst="rect">
            <a:avLst/>
          </a:prstGeom>
        </p:spPr>
      </p:pic>
      <p:pic>
        <p:nvPicPr>
          <p:cNvPr id="5"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0941" y="1359932"/>
            <a:ext cx="199549" cy="199549"/>
          </a:xfrm>
          <a:prstGeom prst="rect">
            <a:avLst/>
          </a:prstGeom>
        </p:spPr>
      </p:pic>
      <p:sp>
        <p:nvSpPr>
          <p:cNvPr id="6" name="Text 2"/>
          <p:cNvSpPr/>
          <p:nvPr/>
        </p:nvSpPr>
        <p:spPr>
          <a:xfrm>
            <a:off x="739021" y="1829276"/>
            <a:ext cx="2623899" cy="230981"/>
          </a:xfrm>
          <a:prstGeom prst="rect">
            <a:avLst/>
          </a:prstGeom>
          <a:noFill/>
          <a:ln/>
        </p:spPr>
        <p:txBody>
          <a:bodyPr wrap="none" lIns="0" tIns="0" rIns="0" bIns="0" rtlCol="0" anchor="t"/>
          <a:lstStyle/>
          <a:p>
            <a:pPr marL="0" indent="0" algn="l">
              <a:lnSpc>
                <a:spcPts val="1800"/>
              </a:lnSpc>
              <a:buNone/>
            </a:pPr>
            <a:r>
              <a:rPr lang="en-US" sz="1450" dirty="0">
                <a:solidFill>
                  <a:srgbClr val="15213F"/>
                </a:solidFill>
                <a:latin typeface="Roboto Slab" pitchFamily="34" charset="0"/>
                <a:ea typeface="Roboto Slab" pitchFamily="34" charset="-122"/>
                <a:cs typeface="Roboto Slab" pitchFamily="34" charset="-120"/>
              </a:rPr>
              <a:t>Resource &amp; Production Impact</a:t>
            </a:r>
            <a:endParaRPr lang="en-US" sz="1450" dirty="0"/>
          </a:p>
        </p:txBody>
      </p:sp>
      <p:sp>
        <p:nvSpPr>
          <p:cNvPr id="7" name="Text 3"/>
          <p:cNvSpPr/>
          <p:nvPr/>
        </p:nvSpPr>
        <p:spPr>
          <a:xfrm>
            <a:off x="739021" y="2148840"/>
            <a:ext cx="6354485" cy="473154"/>
          </a:xfrm>
          <a:prstGeom prst="rect">
            <a:avLst/>
          </a:prstGeom>
          <a:noFill/>
          <a:ln/>
        </p:spPr>
        <p:txBody>
          <a:bodyPr wrap="square" lIns="0" tIns="0" rIns="0" bIns="0" rtlCol="0" anchor="t"/>
          <a:lstStyle/>
          <a:p>
            <a:pPr marL="0" indent="0" algn="l">
              <a:lnSpc>
                <a:spcPts val="1850"/>
              </a:lnSpc>
              <a:buNone/>
            </a:pPr>
            <a:r>
              <a:rPr lang="en-US" sz="1150" dirty="0">
                <a:solidFill>
                  <a:srgbClr val="15213F"/>
                </a:solidFill>
                <a:latin typeface="Roboto" pitchFamily="34" charset="0"/>
                <a:ea typeface="Roboto" pitchFamily="34" charset="-122"/>
                <a:cs typeface="Roboto" pitchFamily="34" charset="-120"/>
              </a:rPr>
              <a:t>Wooden dunnage relies on finite timber resources and energy-intensive production, generating significant, unrecoverable wood waste from manufacturing through usage.</a:t>
            </a:r>
            <a:endParaRPr lang="en-US" sz="1150" dirty="0"/>
          </a:p>
        </p:txBody>
      </p:sp>
      <p:sp>
        <p:nvSpPr>
          <p:cNvPr id="8" name="Shape 4"/>
          <p:cNvSpPr/>
          <p:nvPr/>
        </p:nvSpPr>
        <p:spPr>
          <a:xfrm>
            <a:off x="7389019" y="1090374"/>
            <a:ext cx="6650117" cy="1679377"/>
          </a:xfrm>
          <a:prstGeom prst="roundRect">
            <a:avLst>
              <a:gd name="adj" fmla="val 1320"/>
            </a:avLst>
          </a:prstGeom>
          <a:solidFill>
            <a:srgbClr val="E9ECF2"/>
          </a:solidFill>
          <a:ln/>
        </p:spPr>
        <p:txBody>
          <a:bodyPr/>
          <a:lstStyle/>
          <a:p>
            <a:endParaRPr lang="en-IN"/>
          </a:p>
        </p:txBody>
      </p:sp>
      <p:pic>
        <p:nvPicPr>
          <p:cNvPr id="9" name="Image 2" descr="preencoded.png"/>
          <p:cNvPicPr>
            <a:picLocks noChangeAspect="1"/>
          </p:cNvPicPr>
          <p:nvPr/>
        </p:nvPicPr>
        <p:blipFill>
          <a:blip r:embed="rId6"/>
          <a:stretch>
            <a:fillRect/>
          </a:stretch>
        </p:blipFill>
        <p:spPr>
          <a:xfrm>
            <a:off x="7536775" y="1238131"/>
            <a:ext cx="443389" cy="443389"/>
          </a:xfrm>
          <a:prstGeom prst="rect">
            <a:avLst/>
          </a:prstGeom>
        </p:spPr>
      </p:pic>
      <p:pic>
        <p:nvPicPr>
          <p:cNvPr id="10"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58695" y="1359932"/>
            <a:ext cx="199549" cy="199549"/>
          </a:xfrm>
          <a:prstGeom prst="rect">
            <a:avLst/>
          </a:prstGeom>
        </p:spPr>
      </p:pic>
      <p:sp>
        <p:nvSpPr>
          <p:cNvPr id="11" name="Text 5"/>
          <p:cNvSpPr/>
          <p:nvPr/>
        </p:nvSpPr>
        <p:spPr>
          <a:xfrm>
            <a:off x="7536775" y="1829276"/>
            <a:ext cx="2045137" cy="230981"/>
          </a:xfrm>
          <a:prstGeom prst="rect">
            <a:avLst/>
          </a:prstGeom>
          <a:noFill/>
          <a:ln/>
        </p:spPr>
        <p:txBody>
          <a:bodyPr wrap="none" lIns="0" tIns="0" rIns="0" bIns="0" rtlCol="0" anchor="t"/>
          <a:lstStyle/>
          <a:p>
            <a:pPr marL="0" indent="0" algn="l">
              <a:lnSpc>
                <a:spcPts val="1800"/>
              </a:lnSpc>
              <a:buNone/>
            </a:pPr>
            <a:r>
              <a:rPr lang="en-US" sz="1450" dirty="0">
                <a:solidFill>
                  <a:srgbClr val="15213F"/>
                </a:solidFill>
                <a:latin typeface="Roboto Slab" pitchFamily="34" charset="0"/>
                <a:ea typeface="Roboto Slab" pitchFamily="34" charset="-122"/>
                <a:cs typeface="Roboto Slab" pitchFamily="34" charset="-120"/>
              </a:rPr>
              <a:t>Disposal Complications</a:t>
            </a:r>
            <a:endParaRPr lang="en-US" sz="1450" dirty="0"/>
          </a:p>
        </p:txBody>
      </p:sp>
      <p:sp>
        <p:nvSpPr>
          <p:cNvPr id="12" name="Text 6"/>
          <p:cNvSpPr/>
          <p:nvPr/>
        </p:nvSpPr>
        <p:spPr>
          <a:xfrm>
            <a:off x="7536775" y="2148840"/>
            <a:ext cx="6354604" cy="473154"/>
          </a:xfrm>
          <a:prstGeom prst="rect">
            <a:avLst/>
          </a:prstGeom>
          <a:noFill/>
          <a:ln/>
        </p:spPr>
        <p:txBody>
          <a:bodyPr wrap="square" lIns="0" tIns="0" rIns="0" bIns="0" rtlCol="0" anchor="t"/>
          <a:lstStyle/>
          <a:p>
            <a:pPr marL="0" indent="0" algn="l">
              <a:lnSpc>
                <a:spcPts val="1850"/>
              </a:lnSpc>
              <a:buNone/>
            </a:pPr>
            <a:r>
              <a:rPr lang="en-US" sz="1150" dirty="0">
                <a:solidFill>
                  <a:srgbClr val="15213F"/>
                </a:solidFill>
                <a:latin typeface="Roboto" pitchFamily="34" charset="0"/>
                <a:ea typeface="Roboto" pitchFamily="34" charset="-122"/>
                <a:cs typeface="Roboto" pitchFamily="34" charset="-120"/>
              </a:rPr>
              <a:t>Contamination and chemical treatments prevent recycling, leading to all wooden dunnage being landfilled or incinerated after a single use.</a:t>
            </a:r>
            <a:endParaRPr lang="en-US" sz="1150" dirty="0"/>
          </a:p>
        </p:txBody>
      </p:sp>
      <p:sp>
        <p:nvSpPr>
          <p:cNvPr id="13" name="Shape 7"/>
          <p:cNvSpPr/>
          <p:nvPr/>
        </p:nvSpPr>
        <p:spPr>
          <a:xfrm>
            <a:off x="591264" y="2917507"/>
            <a:ext cx="6649998" cy="1679377"/>
          </a:xfrm>
          <a:prstGeom prst="roundRect">
            <a:avLst>
              <a:gd name="adj" fmla="val 1320"/>
            </a:avLst>
          </a:prstGeom>
          <a:solidFill>
            <a:srgbClr val="E9ECF2"/>
          </a:solidFill>
          <a:ln/>
        </p:spPr>
        <p:txBody>
          <a:bodyPr/>
          <a:lstStyle/>
          <a:p>
            <a:endParaRPr lang="en-IN"/>
          </a:p>
        </p:txBody>
      </p:sp>
      <p:pic>
        <p:nvPicPr>
          <p:cNvPr id="14" name="Image 4" descr="preencoded.png"/>
          <p:cNvPicPr>
            <a:picLocks noChangeAspect="1"/>
          </p:cNvPicPr>
          <p:nvPr/>
        </p:nvPicPr>
        <p:blipFill>
          <a:blip r:embed="rId9"/>
          <a:stretch>
            <a:fillRect/>
          </a:stretch>
        </p:blipFill>
        <p:spPr>
          <a:xfrm>
            <a:off x="739021" y="3065264"/>
            <a:ext cx="443389" cy="443389"/>
          </a:xfrm>
          <a:prstGeom prst="rect">
            <a:avLst/>
          </a:prstGeom>
        </p:spPr>
      </p:pic>
      <p:pic>
        <p:nvPicPr>
          <p:cNvPr id="15" name="Image 5"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60941" y="3187065"/>
            <a:ext cx="199549" cy="199549"/>
          </a:xfrm>
          <a:prstGeom prst="rect">
            <a:avLst/>
          </a:prstGeom>
        </p:spPr>
      </p:pic>
      <p:sp>
        <p:nvSpPr>
          <p:cNvPr id="16" name="Text 8"/>
          <p:cNvSpPr/>
          <p:nvPr/>
        </p:nvSpPr>
        <p:spPr>
          <a:xfrm>
            <a:off x="739021" y="3656409"/>
            <a:ext cx="2080498" cy="230981"/>
          </a:xfrm>
          <a:prstGeom prst="rect">
            <a:avLst/>
          </a:prstGeom>
          <a:noFill/>
          <a:ln/>
        </p:spPr>
        <p:txBody>
          <a:bodyPr wrap="none" lIns="0" tIns="0" rIns="0" bIns="0" rtlCol="0" anchor="t"/>
          <a:lstStyle/>
          <a:p>
            <a:pPr marL="0" indent="0" algn="l">
              <a:lnSpc>
                <a:spcPts val="1800"/>
              </a:lnSpc>
              <a:buNone/>
            </a:pPr>
            <a:r>
              <a:rPr lang="en-US" sz="1450" dirty="0">
                <a:solidFill>
                  <a:srgbClr val="15213F"/>
                </a:solidFill>
                <a:latin typeface="Roboto Slab" pitchFamily="34" charset="0"/>
                <a:ea typeface="Roboto Slab" pitchFamily="34" charset="-122"/>
                <a:cs typeface="Roboto Slab" pitchFamily="34" charset="-120"/>
              </a:rPr>
              <a:t>Logistical Inefficiencies</a:t>
            </a:r>
            <a:endParaRPr lang="en-US" sz="1450" dirty="0"/>
          </a:p>
        </p:txBody>
      </p:sp>
      <p:sp>
        <p:nvSpPr>
          <p:cNvPr id="17" name="Text 9"/>
          <p:cNvSpPr/>
          <p:nvPr/>
        </p:nvSpPr>
        <p:spPr>
          <a:xfrm>
            <a:off x="739021" y="3975973"/>
            <a:ext cx="6354485" cy="473154"/>
          </a:xfrm>
          <a:prstGeom prst="rect">
            <a:avLst/>
          </a:prstGeom>
          <a:noFill/>
          <a:ln/>
        </p:spPr>
        <p:txBody>
          <a:bodyPr wrap="square" lIns="0" tIns="0" rIns="0" bIns="0" rtlCol="0" anchor="t"/>
          <a:lstStyle/>
          <a:p>
            <a:pPr marL="0" indent="0" algn="l">
              <a:lnSpc>
                <a:spcPts val="1850"/>
              </a:lnSpc>
              <a:buNone/>
            </a:pPr>
            <a:r>
              <a:rPr lang="en-US" sz="1150" dirty="0">
                <a:solidFill>
                  <a:srgbClr val="15213F"/>
                </a:solidFill>
                <a:latin typeface="Roboto" pitchFamily="34" charset="0"/>
                <a:ea typeface="Roboto" pitchFamily="34" charset="-122"/>
                <a:cs typeface="Roboto" pitchFamily="34" charset="-120"/>
              </a:rPr>
              <a:t>Wooden dunnage increases transport costs and carbon emissions. Its inconsistent quality often leads to product damage during shipping.</a:t>
            </a:r>
            <a:endParaRPr lang="en-US" sz="1150" dirty="0"/>
          </a:p>
        </p:txBody>
      </p:sp>
      <p:sp>
        <p:nvSpPr>
          <p:cNvPr id="18" name="Shape 10"/>
          <p:cNvSpPr/>
          <p:nvPr/>
        </p:nvSpPr>
        <p:spPr>
          <a:xfrm>
            <a:off x="7389019" y="2917507"/>
            <a:ext cx="6650117" cy="1679377"/>
          </a:xfrm>
          <a:prstGeom prst="roundRect">
            <a:avLst>
              <a:gd name="adj" fmla="val 1320"/>
            </a:avLst>
          </a:prstGeom>
          <a:solidFill>
            <a:srgbClr val="E9ECF2"/>
          </a:solidFill>
          <a:ln/>
        </p:spPr>
        <p:txBody>
          <a:bodyPr/>
          <a:lstStyle/>
          <a:p>
            <a:endParaRPr lang="en-IN"/>
          </a:p>
        </p:txBody>
      </p:sp>
      <p:pic>
        <p:nvPicPr>
          <p:cNvPr id="19" name="Image 6" descr="preencoded.png"/>
          <p:cNvPicPr>
            <a:picLocks noChangeAspect="1"/>
          </p:cNvPicPr>
          <p:nvPr/>
        </p:nvPicPr>
        <p:blipFill>
          <a:blip r:embed="rId12"/>
          <a:stretch>
            <a:fillRect/>
          </a:stretch>
        </p:blipFill>
        <p:spPr>
          <a:xfrm>
            <a:off x="7536775" y="3065264"/>
            <a:ext cx="443389" cy="443389"/>
          </a:xfrm>
          <a:prstGeom prst="rect">
            <a:avLst/>
          </a:prstGeom>
        </p:spPr>
      </p:pic>
      <p:pic>
        <p:nvPicPr>
          <p:cNvPr id="20" name="Image 7"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58695" y="3187065"/>
            <a:ext cx="199549" cy="199549"/>
          </a:xfrm>
          <a:prstGeom prst="rect">
            <a:avLst/>
          </a:prstGeom>
        </p:spPr>
      </p:pic>
      <p:sp>
        <p:nvSpPr>
          <p:cNvPr id="21" name="Text 11"/>
          <p:cNvSpPr/>
          <p:nvPr/>
        </p:nvSpPr>
        <p:spPr>
          <a:xfrm>
            <a:off x="7536775" y="3656409"/>
            <a:ext cx="1847731" cy="230981"/>
          </a:xfrm>
          <a:prstGeom prst="rect">
            <a:avLst/>
          </a:prstGeom>
          <a:noFill/>
          <a:ln/>
        </p:spPr>
        <p:txBody>
          <a:bodyPr wrap="none" lIns="0" tIns="0" rIns="0" bIns="0" rtlCol="0" anchor="t"/>
          <a:lstStyle/>
          <a:p>
            <a:pPr marL="0" indent="0" algn="l">
              <a:lnSpc>
                <a:spcPts val="1800"/>
              </a:lnSpc>
              <a:buNone/>
            </a:pPr>
            <a:r>
              <a:rPr lang="en-US" sz="1450" dirty="0">
                <a:solidFill>
                  <a:srgbClr val="15213F"/>
                </a:solidFill>
                <a:latin typeface="Roboto Slab" pitchFamily="34" charset="0"/>
                <a:ea typeface="Roboto Slab" pitchFamily="34" charset="-122"/>
                <a:cs typeface="Roboto Slab" pitchFamily="34" charset="-120"/>
              </a:rPr>
              <a:t>Compliance &amp; Risk</a:t>
            </a:r>
            <a:endParaRPr lang="en-US" sz="1450" dirty="0"/>
          </a:p>
        </p:txBody>
      </p:sp>
      <p:sp>
        <p:nvSpPr>
          <p:cNvPr id="22" name="Text 12"/>
          <p:cNvSpPr/>
          <p:nvPr/>
        </p:nvSpPr>
        <p:spPr>
          <a:xfrm>
            <a:off x="7536775" y="3975973"/>
            <a:ext cx="6354604" cy="473154"/>
          </a:xfrm>
          <a:prstGeom prst="rect">
            <a:avLst/>
          </a:prstGeom>
          <a:noFill/>
          <a:ln/>
        </p:spPr>
        <p:txBody>
          <a:bodyPr wrap="square" lIns="0" tIns="0" rIns="0" bIns="0" rtlCol="0" anchor="t"/>
          <a:lstStyle/>
          <a:p>
            <a:pPr marL="0" indent="0" algn="l">
              <a:lnSpc>
                <a:spcPts val="1850"/>
              </a:lnSpc>
              <a:buNone/>
            </a:pPr>
            <a:r>
              <a:rPr lang="en-US" sz="1150" dirty="0">
                <a:solidFill>
                  <a:srgbClr val="15213F"/>
                </a:solidFill>
                <a:latin typeface="Roboto" pitchFamily="34" charset="0"/>
                <a:ea typeface="Roboto" pitchFamily="34" charset="-122"/>
                <a:cs typeface="Roboto" pitchFamily="34" charset="-120"/>
              </a:rPr>
              <a:t>ISPM 15 treatment is mandatory for international shipments, while moisture absorption risks mold, odor, and compromised product integrity and cargo safety.</a:t>
            </a:r>
            <a:endParaRPr lang="en-US" sz="1150" dirty="0"/>
          </a:p>
        </p:txBody>
      </p:sp>
      <p:sp>
        <p:nvSpPr>
          <p:cNvPr id="23" name="Text 13"/>
          <p:cNvSpPr/>
          <p:nvPr/>
        </p:nvSpPr>
        <p:spPr>
          <a:xfrm>
            <a:off x="591264" y="4910852"/>
            <a:ext cx="6543675" cy="738902"/>
          </a:xfrm>
          <a:prstGeom prst="rect">
            <a:avLst/>
          </a:prstGeom>
          <a:noFill/>
          <a:ln/>
        </p:spPr>
        <p:txBody>
          <a:bodyPr wrap="square" lIns="0" tIns="0" rIns="0" bIns="0" rtlCol="0" anchor="t"/>
          <a:lstStyle/>
          <a:p>
            <a:pPr marL="0" indent="0" algn="l">
              <a:lnSpc>
                <a:spcPts val="2900"/>
              </a:lnSpc>
              <a:buNone/>
            </a:pPr>
            <a:r>
              <a:rPr lang="en-US" sz="2300" dirty="0">
                <a:solidFill>
                  <a:srgbClr val="3257B8"/>
                </a:solidFill>
                <a:latin typeface="Roboto Slab" pitchFamily="34" charset="0"/>
                <a:ea typeface="Roboto Slab" pitchFamily="34" charset="-122"/>
                <a:cs typeface="Roboto Slab" pitchFamily="34" charset="-120"/>
              </a:rPr>
              <a:t>ISPM 15 Fumigation: A Critical Compliance Burden</a:t>
            </a:r>
            <a:endParaRPr lang="en-US" sz="2300" dirty="0"/>
          </a:p>
        </p:txBody>
      </p:sp>
      <p:sp>
        <p:nvSpPr>
          <p:cNvPr id="24" name="Text 14"/>
          <p:cNvSpPr/>
          <p:nvPr/>
        </p:nvSpPr>
        <p:spPr>
          <a:xfrm>
            <a:off x="591264" y="5797510"/>
            <a:ext cx="6543675" cy="473154"/>
          </a:xfrm>
          <a:prstGeom prst="rect">
            <a:avLst/>
          </a:prstGeom>
          <a:noFill/>
          <a:ln/>
        </p:spPr>
        <p:txBody>
          <a:bodyPr wrap="square" lIns="0" tIns="0" rIns="0" bIns="0" rtlCol="0" anchor="t"/>
          <a:lstStyle/>
          <a:p>
            <a:pPr marL="342900" indent="-342900" algn="l">
              <a:lnSpc>
                <a:spcPts val="1850"/>
              </a:lnSpc>
              <a:buSzPct val="100000"/>
              <a:buChar char="•"/>
            </a:pPr>
            <a:r>
              <a:rPr lang="en-US" sz="1150" b="1" dirty="0">
                <a:solidFill>
                  <a:srgbClr val="15213F"/>
                </a:solidFill>
                <a:latin typeface="Roboto" pitchFamily="34" charset="0"/>
                <a:ea typeface="Roboto" pitchFamily="34" charset="-122"/>
                <a:cs typeface="Roboto" pitchFamily="34" charset="-120"/>
              </a:rPr>
              <a:t>Environmental Impact:</a:t>
            </a:r>
            <a:r>
              <a:rPr lang="en-US" sz="1150" dirty="0">
                <a:solidFill>
                  <a:srgbClr val="15213F"/>
                </a:solidFill>
                <a:latin typeface="Roboto" pitchFamily="34" charset="0"/>
                <a:ea typeface="Roboto" pitchFamily="34" charset="-122"/>
                <a:cs typeface="Roboto" pitchFamily="34" charset="-120"/>
              </a:rPr>
              <a:t> Methyl Bromide, an ozone-depleting substance, causes significant environmental damage and is heavily regulated.</a:t>
            </a:r>
            <a:endParaRPr lang="en-US" sz="1150" dirty="0"/>
          </a:p>
        </p:txBody>
      </p:sp>
      <p:sp>
        <p:nvSpPr>
          <p:cNvPr id="25" name="Text 15"/>
          <p:cNvSpPr/>
          <p:nvPr/>
        </p:nvSpPr>
        <p:spPr>
          <a:xfrm>
            <a:off x="591264" y="6322338"/>
            <a:ext cx="6543675" cy="709732"/>
          </a:xfrm>
          <a:prstGeom prst="rect">
            <a:avLst/>
          </a:prstGeom>
          <a:noFill/>
          <a:ln/>
        </p:spPr>
        <p:txBody>
          <a:bodyPr wrap="square" lIns="0" tIns="0" rIns="0" bIns="0" rtlCol="0" anchor="t"/>
          <a:lstStyle/>
          <a:p>
            <a:pPr marL="342900" indent="-342900" algn="l">
              <a:lnSpc>
                <a:spcPts val="1850"/>
              </a:lnSpc>
              <a:buSzPct val="100000"/>
              <a:buChar char="•"/>
            </a:pPr>
            <a:r>
              <a:rPr lang="en-US" sz="1150" b="1" dirty="0">
                <a:solidFill>
                  <a:srgbClr val="15213F"/>
                </a:solidFill>
                <a:latin typeface="Roboto" pitchFamily="34" charset="0"/>
                <a:ea typeface="Roboto" pitchFamily="34" charset="-122"/>
                <a:cs typeface="Roboto" pitchFamily="34" charset="-120"/>
              </a:rPr>
              <a:t>Operational Costs:</a:t>
            </a:r>
            <a:r>
              <a:rPr lang="en-US" sz="1150" dirty="0">
                <a:solidFill>
                  <a:srgbClr val="15213F"/>
                </a:solidFill>
                <a:latin typeface="Roboto" pitchFamily="34" charset="0"/>
                <a:ea typeface="Roboto" pitchFamily="34" charset="-122"/>
                <a:cs typeface="Roboto" pitchFamily="34" charset="-120"/>
              </a:rPr>
              <a:t> Fumigation adds considerable costs (treatment, certification, documentation) and time to shipments. Improper certification risks cargo rejection, delays, or destruction.</a:t>
            </a:r>
            <a:endParaRPr lang="en-US" sz="1150" dirty="0"/>
          </a:p>
        </p:txBody>
      </p:sp>
      <p:sp>
        <p:nvSpPr>
          <p:cNvPr id="26" name="Text 16"/>
          <p:cNvSpPr/>
          <p:nvPr/>
        </p:nvSpPr>
        <p:spPr>
          <a:xfrm>
            <a:off x="591264" y="7083743"/>
            <a:ext cx="6543675" cy="473154"/>
          </a:xfrm>
          <a:prstGeom prst="rect">
            <a:avLst/>
          </a:prstGeom>
          <a:noFill/>
          <a:ln/>
        </p:spPr>
        <p:txBody>
          <a:bodyPr wrap="square" lIns="0" tIns="0" rIns="0" bIns="0" rtlCol="0" anchor="t"/>
          <a:lstStyle/>
          <a:p>
            <a:pPr marL="342900" indent="-342900" algn="l">
              <a:lnSpc>
                <a:spcPts val="1850"/>
              </a:lnSpc>
              <a:buSzPct val="100000"/>
              <a:buChar char="•"/>
            </a:pPr>
            <a:r>
              <a:rPr lang="en-US" sz="1150" b="1" dirty="0">
                <a:solidFill>
                  <a:srgbClr val="15213F"/>
                </a:solidFill>
                <a:latin typeface="Roboto" pitchFamily="34" charset="0"/>
                <a:ea typeface="Roboto" pitchFamily="34" charset="-122"/>
                <a:cs typeface="Roboto" pitchFamily="34" charset="-120"/>
              </a:rPr>
              <a:t>Health Risks:</a:t>
            </a:r>
            <a:r>
              <a:rPr lang="en-US" sz="1150" dirty="0">
                <a:solidFill>
                  <a:srgbClr val="15213F"/>
                </a:solidFill>
                <a:latin typeface="Roboto" pitchFamily="34" charset="0"/>
                <a:ea typeface="Roboto" pitchFamily="34" charset="-122"/>
                <a:cs typeface="Roboto" pitchFamily="34" charset="-120"/>
              </a:rPr>
              <a:t> Methyl Bromide poses serious nervous system and respiratory risks to workers if safety protocols are not rigorously followed.</a:t>
            </a:r>
            <a:endParaRPr lang="en-US" sz="1150" dirty="0"/>
          </a:p>
        </p:txBody>
      </p:sp>
      <p:sp>
        <p:nvSpPr>
          <p:cNvPr id="27" name="Text 17"/>
          <p:cNvSpPr/>
          <p:nvPr/>
        </p:nvSpPr>
        <p:spPr>
          <a:xfrm>
            <a:off x="7503081" y="4910852"/>
            <a:ext cx="6543675" cy="738902"/>
          </a:xfrm>
          <a:prstGeom prst="rect">
            <a:avLst/>
          </a:prstGeom>
          <a:noFill/>
          <a:ln/>
        </p:spPr>
        <p:txBody>
          <a:bodyPr wrap="square" lIns="0" tIns="0" rIns="0" bIns="0" rtlCol="0" anchor="t"/>
          <a:lstStyle/>
          <a:p>
            <a:pPr marL="0" indent="0" algn="l">
              <a:lnSpc>
                <a:spcPts val="2900"/>
              </a:lnSpc>
              <a:buNone/>
            </a:pPr>
            <a:r>
              <a:rPr lang="en-US" sz="2300" dirty="0">
                <a:solidFill>
                  <a:srgbClr val="3257B8"/>
                </a:solidFill>
                <a:latin typeface="Roboto Slab" pitchFamily="34" charset="0"/>
                <a:ea typeface="Roboto Slab" pitchFamily="34" charset="-122"/>
                <a:cs typeface="Roboto Slab" pitchFamily="34" charset="-120"/>
              </a:rPr>
              <a:t>Incineration's Hidden Toll: Toxic Emissions and Residues</a:t>
            </a:r>
            <a:endParaRPr lang="en-US" sz="2300" dirty="0"/>
          </a:p>
        </p:txBody>
      </p:sp>
      <p:sp>
        <p:nvSpPr>
          <p:cNvPr id="28" name="Text 18"/>
          <p:cNvSpPr/>
          <p:nvPr/>
        </p:nvSpPr>
        <p:spPr>
          <a:xfrm>
            <a:off x="7503081" y="5797510"/>
            <a:ext cx="6543675" cy="473154"/>
          </a:xfrm>
          <a:prstGeom prst="rect">
            <a:avLst/>
          </a:prstGeom>
          <a:noFill/>
          <a:ln/>
        </p:spPr>
        <p:txBody>
          <a:bodyPr wrap="square" lIns="0" tIns="0" rIns="0" bIns="0" rtlCol="0" anchor="t"/>
          <a:lstStyle/>
          <a:p>
            <a:pPr marL="0" indent="0" algn="l">
              <a:lnSpc>
                <a:spcPts val="1850"/>
              </a:lnSpc>
              <a:buNone/>
            </a:pPr>
            <a:r>
              <a:rPr lang="en-US" sz="1200" b="1" dirty="0">
                <a:solidFill>
                  <a:srgbClr val="15213F"/>
                </a:solidFill>
                <a:latin typeface="Roboto" pitchFamily="34" charset="0"/>
                <a:ea typeface="Roboto" pitchFamily="34" charset="-122"/>
                <a:cs typeface="Roboto" pitchFamily="34" charset="-120"/>
              </a:rPr>
              <a:t>Annually, an estimated 30,000 cubic meters of fumigated wood are incinerated in from just 2 terminal in Vancouver BC. </a:t>
            </a:r>
            <a:endParaRPr lang="en-US" sz="1200" dirty="0"/>
          </a:p>
        </p:txBody>
      </p:sp>
      <p:sp>
        <p:nvSpPr>
          <p:cNvPr id="29" name="Text 19"/>
          <p:cNvSpPr/>
          <p:nvPr/>
        </p:nvSpPr>
        <p:spPr>
          <a:xfrm>
            <a:off x="7503081" y="6403658"/>
            <a:ext cx="6543675" cy="236577"/>
          </a:xfrm>
          <a:prstGeom prst="rect">
            <a:avLst/>
          </a:prstGeom>
          <a:noFill/>
          <a:ln/>
        </p:spPr>
        <p:txBody>
          <a:bodyPr wrap="none" lIns="0" tIns="0" rIns="0" bIns="0" rtlCol="0" anchor="t"/>
          <a:lstStyle/>
          <a:p>
            <a:pPr marL="0" indent="0" algn="l">
              <a:lnSpc>
                <a:spcPts val="1850"/>
              </a:lnSpc>
              <a:buNone/>
            </a:pPr>
            <a:r>
              <a:rPr lang="en-US" sz="1150" dirty="0">
                <a:solidFill>
                  <a:srgbClr val="15213F"/>
                </a:solidFill>
                <a:latin typeface="Roboto" pitchFamily="34" charset="0"/>
                <a:ea typeface="Roboto" pitchFamily="34" charset="-122"/>
                <a:cs typeface="Roboto" pitchFamily="34" charset="-120"/>
              </a:rPr>
              <a:t> This process has severe environmental consequences:</a:t>
            </a:r>
            <a:endParaRPr lang="en-US" sz="1150" dirty="0"/>
          </a:p>
        </p:txBody>
      </p:sp>
      <p:sp>
        <p:nvSpPr>
          <p:cNvPr id="30" name="Text 20"/>
          <p:cNvSpPr/>
          <p:nvPr/>
        </p:nvSpPr>
        <p:spPr>
          <a:xfrm>
            <a:off x="7503081" y="6773228"/>
            <a:ext cx="6543675" cy="473154"/>
          </a:xfrm>
          <a:prstGeom prst="rect">
            <a:avLst/>
          </a:prstGeom>
          <a:noFill/>
          <a:ln/>
        </p:spPr>
        <p:txBody>
          <a:bodyPr wrap="square" lIns="0" tIns="0" rIns="0" bIns="0" rtlCol="0" anchor="t"/>
          <a:lstStyle/>
          <a:p>
            <a:pPr marL="342900" indent="-342900" algn="l">
              <a:lnSpc>
                <a:spcPts val="1850"/>
              </a:lnSpc>
              <a:buSzPct val="100000"/>
              <a:buChar char="•"/>
            </a:pPr>
            <a:r>
              <a:rPr lang="en-US" sz="1150" b="1" dirty="0">
                <a:solidFill>
                  <a:srgbClr val="15213F"/>
                </a:solidFill>
                <a:latin typeface="Roboto" pitchFamily="34" charset="0"/>
                <a:ea typeface="Roboto" pitchFamily="34" charset="-122"/>
                <a:cs typeface="Roboto" pitchFamily="34" charset="-120"/>
              </a:rPr>
              <a:t>Toxic Emissions:</a:t>
            </a:r>
            <a:r>
              <a:rPr lang="en-US" sz="1150" dirty="0">
                <a:solidFill>
                  <a:srgbClr val="15213F"/>
                </a:solidFill>
                <a:latin typeface="Roboto" pitchFamily="34" charset="0"/>
                <a:ea typeface="Roboto" pitchFamily="34" charset="-122"/>
                <a:cs typeface="Roboto" pitchFamily="34" charset="-120"/>
              </a:rPr>
              <a:t> Incinerating fumigated wood releases hazardous gases, including formaldehyde, benzene, and dioxins, which are known carcinogens and respiratory irritants.</a:t>
            </a:r>
            <a:endParaRPr lang="en-US" sz="1150" dirty="0"/>
          </a:p>
        </p:txBody>
      </p:sp>
      <p:sp>
        <p:nvSpPr>
          <p:cNvPr id="31" name="Text 21"/>
          <p:cNvSpPr/>
          <p:nvPr/>
        </p:nvSpPr>
        <p:spPr>
          <a:xfrm>
            <a:off x="7503081" y="7298055"/>
            <a:ext cx="6543675" cy="473154"/>
          </a:xfrm>
          <a:prstGeom prst="rect">
            <a:avLst/>
          </a:prstGeom>
          <a:noFill/>
          <a:ln/>
        </p:spPr>
        <p:txBody>
          <a:bodyPr wrap="square" lIns="0" tIns="0" rIns="0" bIns="0" rtlCol="0" anchor="t"/>
          <a:lstStyle/>
          <a:p>
            <a:pPr marL="342900" indent="-342900" algn="l">
              <a:lnSpc>
                <a:spcPts val="1850"/>
              </a:lnSpc>
              <a:buSzPct val="100000"/>
              <a:buChar char="•"/>
            </a:pPr>
            <a:r>
              <a:rPr lang="en-US" sz="1150" b="1" dirty="0">
                <a:solidFill>
                  <a:srgbClr val="15213F"/>
                </a:solidFill>
                <a:latin typeface="Roboto" pitchFamily="34" charset="0"/>
                <a:ea typeface="Roboto" pitchFamily="34" charset="-122"/>
                <a:cs typeface="Roboto" pitchFamily="34" charset="-120"/>
              </a:rPr>
              <a:t>Hazardous Residue:</a:t>
            </a:r>
            <a:r>
              <a:rPr lang="en-US" sz="1150" dirty="0">
                <a:solidFill>
                  <a:srgbClr val="15213F"/>
                </a:solidFill>
                <a:latin typeface="Roboto" pitchFamily="34" charset="0"/>
                <a:ea typeface="Roboto" pitchFamily="34" charset="-122"/>
                <a:cs typeface="Roboto" pitchFamily="34" charset="-120"/>
              </a:rPr>
              <a:t> The residual ash contains toxic compounds and heavy metals, posing long-term health and environmental risks if not properly contained and treated.</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1748" y="577215"/>
            <a:ext cx="5833586" cy="509111"/>
          </a:xfrm>
          <a:prstGeom prst="rect">
            <a:avLst/>
          </a:prstGeom>
          <a:noFill/>
          <a:ln/>
        </p:spPr>
        <p:txBody>
          <a:bodyPr wrap="none" lIns="0" tIns="0" rIns="0" bIns="0" rtlCol="0" anchor="t"/>
          <a:lstStyle/>
          <a:p>
            <a:pPr marL="0" indent="0" algn="l">
              <a:lnSpc>
                <a:spcPts val="4000"/>
              </a:lnSpc>
              <a:buNone/>
            </a:pPr>
            <a:r>
              <a:rPr lang="en-US" sz="3200" dirty="0">
                <a:solidFill>
                  <a:srgbClr val="3257B8"/>
                </a:solidFill>
                <a:latin typeface="Roboto Slab" pitchFamily="34" charset="0"/>
                <a:ea typeface="Roboto Slab" pitchFamily="34" charset="-122"/>
                <a:cs typeface="Roboto Slab" pitchFamily="34" charset="-120"/>
              </a:rPr>
              <a:t>The Future of Dunnage is Here</a:t>
            </a:r>
            <a:endParaRPr lang="en-US" sz="3200" dirty="0"/>
          </a:p>
        </p:txBody>
      </p:sp>
      <p:sp>
        <p:nvSpPr>
          <p:cNvPr id="3" name="Text 1"/>
          <p:cNvSpPr/>
          <p:nvPr/>
        </p:nvSpPr>
        <p:spPr>
          <a:xfrm>
            <a:off x="651748" y="1330643"/>
            <a:ext cx="9439870" cy="702588"/>
          </a:xfrm>
          <a:prstGeom prst="rect">
            <a:avLst/>
          </a:prstGeom>
          <a:noFill/>
          <a:ln/>
        </p:spPr>
        <p:txBody>
          <a:bodyPr wrap="none" lIns="0" tIns="0" rIns="0" bIns="0" rtlCol="0" anchor="t"/>
          <a:lstStyle/>
          <a:p>
            <a:pPr marL="0" indent="0" algn="l">
              <a:lnSpc>
                <a:spcPts val="5500"/>
              </a:lnSpc>
              <a:buNone/>
            </a:pPr>
            <a:r>
              <a:rPr lang="en-US" sz="4400" dirty="0">
                <a:solidFill>
                  <a:srgbClr val="3257B8"/>
                </a:solidFill>
                <a:latin typeface="Roboto Slab" pitchFamily="34" charset="0"/>
                <a:ea typeface="Roboto Slab" pitchFamily="34" charset="-122"/>
                <a:cs typeface="Roboto Slab" pitchFamily="34" charset="-120"/>
              </a:rPr>
              <a:t>Ready to Make the Smarter Switch?</a:t>
            </a:r>
            <a:endParaRPr lang="en-US" sz="4400" dirty="0"/>
          </a:p>
        </p:txBody>
      </p:sp>
      <p:sp>
        <p:nvSpPr>
          <p:cNvPr id="4" name="Text 2"/>
          <p:cNvSpPr/>
          <p:nvPr/>
        </p:nvSpPr>
        <p:spPr>
          <a:xfrm>
            <a:off x="651748" y="2277547"/>
            <a:ext cx="13326904" cy="782241"/>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The logistics and supply chain industry is evolving rapidly. Sustainability mandates are tightening, labor costs are rising, and operational efficiency has never been more critical to competitive advantage. R3 Dunnage represents the convergence of these trends a solution that simultaneously addresses performance, safety, compliance, cost, and environmental responsibility.</a:t>
            </a:r>
            <a:endParaRPr lang="en-US" sz="1250" dirty="0"/>
          </a:p>
        </p:txBody>
      </p:sp>
      <p:sp>
        <p:nvSpPr>
          <p:cNvPr id="5" name="Text 3"/>
          <p:cNvSpPr/>
          <p:nvPr/>
        </p:nvSpPr>
        <p:spPr>
          <a:xfrm>
            <a:off x="651748" y="3304103"/>
            <a:ext cx="7753826" cy="509111"/>
          </a:xfrm>
          <a:prstGeom prst="rect">
            <a:avLst/>
          </a:prstGeom>
          <a:noFill/>
          <a:ln/>
        </p:spPr>
        <p:txBody>
          <a:bodyPr wrap="none" lIns="0" tIns="0" rIns="0" bIns="0" rtlCol="0" anchor="t"/>
          <a:lstStyle/>
          <a:p>
            <a:pPr marL="0" indent="0" algn="l">
              <a:lnSpc>
                <a:spcPts val="4000"/>
              </a:lnSpc>
              <a:buNone/>
            </a:pPr>
            <a:r>
              <a:rPr lang="en-US" sz="3200" dirty="0">
                <a:solidFill>
                  <a:srgbClr val="3257B8"/>
                </a:solidFill>
                <a:latin typeface="Roboto Slab" pitchFamily="34" charset="0"/>
                <a:ea typeface="Roboto Slab" pitchFamily="34" charset="-122"/>
                <a:cs typeface="Roboto Slab" pitchFamily="34" charset="-120"/>
              </a:rPr>
              <a:t>Our Story: Born from Maritime Expertise</a:t>
            </a:r>
            <a:endParaRPr lang="en-US" sz="3200" dirty="0"/>
          </a:p>
        </p:txBody>
      </p:sp>
      <p:sp>
        <p:nvSpPr>
          <p:cNvPr id="6" name="Shape 4"/>
          <p:cNvSpPr/>
          <p:nvPr/>
        </p:nvSpPr>
        <p:spPr>
          <a:xfrm>
            <a:off x="896064" y="4709160"/>
            <a:ext cx="4089202" cy="162878"/>
          </a:xfrm>
          <a:prstGeom prst="roundRect">
            <a:avLst>
              <a:gd name="adj" fmla="val 15006"/>
            </a:avLst>
          </a:prstGeom>
          <a:solidFill>
            <a:srgbClr val="E9ECF2"/>
          </a:solidFill>
          <a:ln/>
        </p:spPr>
        <p:txBody>
          <a:bodyPr/>
          <a:lstStyle/>
          <a:p>
            <a:endParaRPr lang="en-IN"/>
          </a:p>
        </p:txBody>
      </p:sp>
      <p:sp>
        <p:nvSpPr>
          <p:cNvPr id="7" name="Shape 5"/>
          <p:cNvSpPr/>
          <p:nvPr/>
        </p:nvSpPr>
        <p:spPr>
          <a:xfrm>
            <a:off x="651748" y="4546223"/>
            <a:ext cx="488752" cy="488752"/>
          </a:xfrm>
          <a:prstGeom prst="roundRect">
            <a:avLst>
              <a:gd name="adj" fmla="val 93544"/>
            </a:avLst>
          </a:prstGeom>
          <a:solidFill>
            <a:srgbClr val="E9ECF2"/>
          </a:solidFill>
          <a:ln/>
        </p:spPr>
        <p:txBody>
          <a:bodyPr/>
          <a:lstStyle/>
          <a:p>
            <a:endParaRPr lang="en-IN"/>
          </a:p>
        </p:txBody>
      </p:sp>
      <p:pic>
        <p:nvPicPr>
          <p:cNvPr id="8"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3906" y="4668381"/>
            <a:ext cx="244316" cy="244316"/>
          </a:xfrm>
          <a:prstGeom prst="rect">
            <a:avLst/>
          </a:prstGeom>
        </p:spPr>
      </p:pic>
      <p:sp>
        <p:nvSpPr>
          <p:cNvPr id="9" name="Text 6"/>
          <p:cNvSpPr/>
          <p:nvPr/>
        </p:nvSpPr>
        <p:spPr>
          <a:xfrm>
            <a:off x="814626" y="5197912"/>
            <a:ext cx="2284809" cy="254556"/>
          </a:xfrm>
          <a:prstGeom prst="rect">
            <a:avLst/>
          </a:prstGeom>
          <a:noFill/>
          <a:ln/>
        </p:spPr>
        <p:txBody>
          <a:bodyPr wrap="none" lIns="0" tIns="0" rIns="0" bIns="0" rtlCol="0" anchor="t"/>
          <a:lstStyle/>
          <a:p>
            <a:pPr marL="0" indent="0" algn="l">
              <a:lnSpc>
                <a:spcPts val="2000"/>
              </a:lnSpc>
              <a:buNone/>
            </a:pPr>
            <a:r>
              <a:rPr lang="en-US" sz="1600" dirty="0">
                <a:solidFill>
                  <a:srgbClr val="15213F"/>
                </a:solidFill>
                <a:latin typeface="Roboto Slab" pitchFamily="34" charset="0"/>
                <a:ea typeface="Roboto Slab" pitchFamily="34" charset="-122"/>
                <a:cs typeface="Roboto Slab" pitchFamily="34" charset="-120"/>
              </a:rPr>
              <a:t>Visionary Collaboration</a:t>
            </a:r>
            <a:endParaRPr lang="en-US" sz="1600" dirty="0"/>
          </a:p>
        </p:txBody>
      </p:sp>
      <p:sp>
        <p:nvSpPr>
          <p:cNvPr id="10" name="Text 7"/>
          <p:cNvSpPr/>
          <p:nvPr/>
        </p:nvSpPr>
        <p:spPr>
          <a:xfrm>
            <a:off x="814626" y="5550218"/>
            <a:ext cx="4007882" cy="521494"/>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Our journey began when a group of Master Mariners came together with a question: </a:t>
            </a:r>
            <a:endParaRPr lang="en-US" sz="1250" dirty="0"/>
          </a:p>
        </p:txBody>
      </p:sp>
      <p:sp>
        <p:nvSpPr>
          <p:cNvPr id="11" name="Text 8"/>
          <p:cNvSpPr/>
          <p:nvPr/>
        </p:nvSpPr>
        <p:spPr>
          <a:xfrm>
            <a:off x="814626" y="6169462"/>
            <a:ext cx="4007882" cy="521494"/>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How can we disrupt the industry? What can we do differently to make a real change?</a:t>
            </a:r>
            <a:endParaRPr lang="en-US" sz="1250" dirty="0"/>
          </a:p>
        </p:txBody>
      </p:sp>
      <p:sp>
        <p:nvSpPr>
          <p:cNvPr id="12" name="Text 9"/>
          <p:cNvSpPr/>
          <p:nvPr/>
        </p:nvSpPr>
        <p:spPr>
          <a:xfrm>
            <a:off x="814626" y="6788706"/>
            <a:ext cx="4007882" cy="521494"/>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The answer: reimagine dunnage as eco-friendly, sustainable, and reusable.</a:t>
            </a:r>
            <a:endParaRPr lang="en-US" sz="1250" dirty="0"/>
          </a:p>
        </p:txBody>
      </p:sp>
      <p:sp>
        <p:nvSpPr>
          <p:cNvPr id="13" name="Shape 10"/>
          <p:cNvSpPr/>
          <p:nvPr/>
        </p:nvSpPr>
        <p:spPr>
          <a:xfrm>
            <a:off x="5392579" y="4464725"/>
            <a:ext cx="4089321" cy="162878"/>
          </a:xfrm>
          <a:prstGeom prst="roundRect">
            <a:avLst>
              <a:gd name="adj" fmla="val 15006"/>
            </a:avLst>
          </a:prstGeom>
          <a:solidFill>
            <a:srgbClr val="E9ECF2"/>
          </a:solidFill>
          <a:ln/>
        </p:spPr>
        <p:txBody>
          <a:bodyPr/>
          <a:lstStyle/>
          <a:p>
            <a:endParaRPr lang="en-IN"/>
          </a:p>
        </p:txBody>
      </p:sp>
      <p:sp>
        <p:nvSpPr>
          <p:cNvPr id="14" name="Shape 11"/>
          <p:cNvSpPr/>
          <p:nvPr/>
        </p:nvSpPr>
        <p:spPr>
          <a:xfrm>
            <a:off x="5148263" y="4301788"/>
            <a:ext cx="488752" cy="488752"/>
          </a:xfrm>
          <a:prstGeom prst="roundRect">
            <a:avLst>
              <a:gd name="adj" fmla="val 93544"/>
            </a:avLst>
          </a:prstGeom>
          <a:solidFill>
            <a:srgbClr val="E9ECF2"/>
          </a:solidFill>
          <a:ln/>
        </p:spPr>
        <p:txBody>
          <a:bodyPr/>
          <a:lstStyle/>
          <a:p>
            <a:endParaRPr lang="en-IN"/>
          </a:p>
        </p:txBody>
      </p:sp>
      <p:pic>
        <p:nvPicPr>
          <p:cNvPr id="15"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70421" y="4423946"/>
            <a:ext cx="244316" cy="244316"/>
          </a:xfrm>
          <a:prstGeom prst="rect">
            <a:avLst/>
          </a:prstGeom>
        </p:spPr>
      </p:pic>
      <p:sp>
        <p:nvSpPr>
          <p:cNvPr id="16" name="Text 12"/>
          <p:cNvSpPr/>
          <p:nvPr/>
        </p:nvSpPr>
        <p:spPr>
          <a:xfrm>
            <a:off x="5311140" y="4953476"/>
            <a:ext cx="2370177" cy="254556"/>
          </a:xfrm>
          <a:prstGeom prst="rect">
            <a:avLst/>
          </a:prstGeom>
          <a:noFill/>
          <a:ln/>
        </p:spPr>
        <p:txBody>
          <a:bodyPr wrap="none" lIns="0" tIns="0" rIns="0" bIns="0" rtlCol="0" anchor="t"/>
          <a:lstStyle/>
          <a:p>
            <a:pPr marL="0" indent="0" algn="l">
              <a:lnSpc>
                <a:spcPts val="2000"/>
              </a:lnSpc>
              <a:buNone/>
            </a:pPr>
            <a:r>
              <a:rPr lang="en-US" sz="1600" dirty="0">
                <a:solidFill>
                  <a:srgbClr val="15213F"/>
                </a:solidFill>
                <a:latin typeface="Roboto Slab" pitchFamily="34" charset="0"/>
                <a:ea typeface="Roboto Slab" pitchFamily="34" charset="-122"/>
                <a:cs typeface="Roboto Slab" pitchFamily="34" charset="-120"/>
              </a:rPr>
              <a:t>Research &amp; Development</a:t>
            </a:r>
            <a:endParaRPr lang="en-US" sz="1600" dirty="0"/>
          </a:p>
        </p:txBody>
      </p:sp>
      <p:sp>
        <p:nvSpPr>
          <p:cNvPr id="17" name="Text 13"/>
          <p:cNvSpPr/>
          <p:nvPr/>
        </p:nvSpPr>
        <p:spPr>
          <a:xfrm>
            <a:off x="5311140" y="5305782"/>
            <a:ext cx="4008001" cy="1303734"/>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The R3 journey began in 2009 when the concept was first envisioned. Through extensive testing of various materials and prototypes, we discovered that none of the initial products met all our requirements. The project was temporarily paused.</a:t>
            </a:r>
            <a:endParaRPr lang="en-US" sz="1250" dirty="0"/>
          </a:p>
        </p:txBody>
      </p:sp>
      <p:sp>
        <p:nvSpPr>
          <p:cNvPr id="18" name="Text 14"/>
          <p:cNvSpPr/>
          <p:nvPr/>
        </p:nvSpPr>
        <p:spPr>
          <a:xfrm>
            <a:off x="5311140" y="6707267"/>
            <a:ext cx="4008001" cy="782241"/>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After 2020, we reignited the R&amp;D effort. After rigorous testing of multiple prototypes, we finally achieved our breakthrough: "</a:t>
            </a:r>
            <a:r>
              <a:rPr lang="en-US" sz="1250" b="1" dirty="0">
                <a:solidFill>
                  <a:srgbClr val="15213F"/>
                </a:solidFill>
                <a:latin typeface="Roboto" pitchFamily="34" charset="0"/>
                <a:ea typeface="Roboto" pitchFamily="34" charset="-122"/>
                <a:cs typeface="Roboto" pitchFamily="34" charset="-120"/>
              </a:rPr>
              <a:t>R3 Dunnage"</a:t>
            </a:r>
            <a:r>
              <a:rPr lang="en-US" sz="1250" dirty="0">
                <a:solidFill>
                  <a:srgbClr val="15213F"/>
                </a:solidFill>
                <a:latin typeface="Roboto" pitchFamily="34" charset="0"/>
                <a:ea typeface="Roboto" pitchFamily="34" charset="-122"/>
                <a:cs typeface="Roboto" pitchFamily="34" charset="-120"/>
              </a:rPr>
              <a:t> was created.</a:t>
            </a:r>
            <a:endParaRPr lang="en-US" sz="1250" dirty="0"/>
          </a:p>
        </p:txBody>
      </p:sp>
      <p:sp>
        <p:nvSpPr>
          <p:cNvPr id="19" name="Shape 15"/>
          <p:cNvSpPr/>
          <p:nvPr/>
        </p:nvSpPr>
        <p:spPr>
          <a:xfrm>
            <a:off x="9889212" y="4220408"/>
            <a:ext cx="4089202" cy="162878"/>
          </a:xfrm>
          <a:prstGeom prst="roundRect">
            <a:avLst>
              <a:gd name="adj" fmla="val 15006"/>
            </a:avLst>
          </a:prstGeom>
          <a:solidFill>
            <a:srgbClr val="E9ECF2"/>
          </a:solidFill>
          <a:ln/>
        </p:spPr>
        <p:txBody>
          <a:bodyPr/>
          <a:lstStyle/>
          <a:p>
            <a:endParaRPr lang="en-IN"/>
          </a:p>
        </p:txBody>
      </p:sp>
      <p:sp>
        <p:nvSpPr>
          <p:cNvPr id="20" name="Shape 16"/>
          <p:cNvSpPr/>
          <p:nvPr/>
        </p:nvSpPr>
        <p:spPr>
          <a:xfrm>
            <a:off x="9644896" y="4057471"/>
            <a:ext cx="488752" cy="488752"/>
          </a:xfrm>
          <a:prstGeom prst="roundRect">
            <a:avLst>
              <a:gd name="adj" fmla="val 93544"/>
            </a:avLst>
          </a:prstGeom>
          <a:solidFill>
            <a:srgbClr val="E9ECF2"/>
          </a:solidFill>
          <a:ln/>
        </p:spPr>
        <p:txBody>
          <a:bodyPr/>
          <a:lstStyle/>
          <a:p>
            <a:endParaRPr lang="en-IN"/>
          </a:p>
        </p:txBody>
      </p:sp>
      <p:pic>
        <p:nvPicPr>
          <p:cNvPr id="21"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67054" y="4179630"/>
            <a:ext cx="244316" cy="244316"/>
          </a:xfrm>
          <a:prstGeom prst="rect">
            <a:avLst/>
          </a:prstGeom>
        </p:spPr>
      </p:pic>
      <p:sp>
        <p:nvSpPr>
          <p:cNvPr id="22" name="Text 17"/>
          <p:cNvSpPr/>
          <p:nvPr/>
        </p:nvSpPr>
        <p:spPr>
          <a:xfrm>
            <a:off x="9807773" y="4709160"/>
            <a:ext cx="2036683" cy="254556"/>
          </a:xfrm>
          <a:prstGeom prst="rect">
            <a:avLst/>
          </a:prstGeom>
          <a:noFill/>
          <a:ln/>
        </p:spPr>
        <p:txBody>
          <a:bodyPr wrap="none" lIns="0" tIns="0" rIns="0" bIns="0" rtlCol="0" anchor="t"/>
          <a:lstStyle/>
          <a:p>
            <a:pPr marL="0" indent="0" algn="l">
              <a:lnSpc>
                <a:spcPts val="2000"/>
              </a:lnSpc>
              <a:buNone/>
            </a:pPr>
            <a:r>
              <a:rPr lang="en-US" sz="1600" dirty="0">
                <a:solidFill>
                  <a:srgbClr val="15213F"/>
                </a:solidFill>
                <a:latin typeface="Roboto Slab" pitchFamily="34" charset="0"/>
                <a:ea typeface="Roboto Slab" pitchFamily="34" charset="-122"/>
                <a:cs typeface="Roboto Slab" pitchFamily="34" charset="-120"/>
              </a:rPr>
              <a:t>The Solutions</a:t>
            </a:r>
            <a:endParaRPr lang="en-US" sz="1600" dirty="0"/>
          </a:p>
        </p:txBody>
      </p:sp>
      <p:sp>
        <p:nvSpPr>
          <p:cNvPr id="23" name="Text 18"/>
          <p:cNvSpPr/>
          <p:nvPr/>
        </p:nvSpPr>
        <p:spPr>
          <a:xfrm>
            <a:off x="9807773" y="5061466"/>
            <a:ext cx="4007882" cy="782241"/>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After years of research and development and rigorous testing, R3 Dunnage was created, meeting every goal we set when the product was just a concept.</a:t>
            </a:r>
            <a:endParaRPr lang="en-US" sz="1250" dirty="0"/>
          </a:p>
        </p:txBody>
      </p:sp>
      <p:sp>
        <p:nvSpPr>
          <p:cNvPr id="24" name="Text 19"/>
          <p:cNvSpPr/>
          <p:nvPr/>
        </p:nvSpPr>
        <p:spPr>
          <a:xfrm>
            <a:off x="9807773" y="5941457"/>
            <a:ext cx="4007882" cy="521494"/>
          </a:xfrm>
          <a:prstGeom prst="rect">
            <a:avLst/>
          </a:prstGeom>
          <a:noFill/>
          <a:ln/>
        </p:spPr>
        <p:txBody>
          <a:bodyPr wrap="square" lIns="0" tIns="0" rIns="0" bIns="0" rtlCol="0" anchor="t"/>
          <a:lstStyle/>
          <a:p>
            <a:pPr marL="0" indent="0" algn="l">
              <a:lnSpc>
                <a:spcPts val="2050"/>
              </a:lnSpc>
              <a:buNone/>
            </a:pPr>
            <a:r>
              <a:rPr lang="en-US" sz="1250" dirty="0">
                <a:solidFill>
                  <a:srgbClr val="15213F"/>
                </a:solidFill>
                <a:latin typeface="Roboto" pitchFamily="34" charset="0"/>
                <a:ea typeface="Roboto" pitchFamily="34" charset="-122"/>
                <a:cs typeface="Roboto" pitchFamily="34" charset="-120"/>
              </a:rPr>
              <a:t>Our first sea trial proved that the years of effort were worthwhile and the product matched our vision.</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76989" y="531852"/>
            <a:ext cx="5899904" cy="392906"/>
          </a:xfrm>
          <a:prstGeom prst="rect">
            <a:avLst/>
          </a:prstGeom>
          <a:noFill/>
          <a:ln/>
        </p:spPr>
        <p:txBody>
          <a:bodyPr wrap="none" lIns="0" tIns="0" rIns="0" bIns="0" rtlCol="0" anchor="t"/>
          <a:lstStyle/>
          <a:p>
            <a:pPr marL="0" indent="0" algn="l">
              <a:lnSpc>
                <a:spcPts val="3050"/>
              </a:lnSpc>
              <a:buNone/>
            </a:pPr>
            <a:r>
              <a:rPr lang="en-US" sz="2450" dirty="0">
                <a:solidFill>
                  <a:srgbClr val="3257B8"/>
                </a:solidFill>
                <a:latin typeface="Roboto Slab" pitchFamily="34" charset="0"/>
                <a:ea typeface="Roboto Slab" pitchFamily="34" charset="-122"/>
                <a:cs typeface="Roboto Slab" pitchFamily="34" charset="-120"/>
              </a:rPr>
              <a:t>Rigorous Testing &amp; Iterative Refinement</a:t>
            </a:r>
            <a:endParaRPr lang="en-US" sz="2450" dirty="0"/>
          </a:p>
        </p:txBody>
      </p:sp>
      <p:sp>
        <p:nvSpPr>
          <p:cNvPr id="3" name="Text 1"/>
          <p:cNvSpPr/>
          <p:nvPr/>
        </p:nvSpPr>
        <p:spPr>
          <a:xfrm>
            <a:off x="724412" y="1054740"/>
            <a:ext cx="13276421" cy="603290"/>
          </a:xfrm>
          <a:prstGeom prst="rect">
            <a:avLst/>
          </a:prstGeom>
          <a:noFill/>
          <a:ln/>
        </p:spPr>
        <p:txBody>
          <a:bodyPr wrap="square" lIns="0" tIns="0" rIns="0" bIns="0" rtlCol="0" anchor="t"/>
          <a:lstStyle/>
          <a:p>
            <a:pPr marL="0" indent="0" algn="l">
              <a:lnSpc>
                <a:spcPts val="1550"/>
              </a:lnSpc>
              <a:buNone/>
            </a:pPr>
            <a:r>
              <a:rPr lang="en-US" sz="1100" dirty="0">
                <a:solidFill>
                  <a:srgbClr val="15213F"/>
                </a:solidFill>
                <a:latin typeface="Roboto" pitchFamily="34" charset="0"/>
                <a:ea typeface="Roboto" pitchFamily="34" charset="-122"/>
                <a:cs typeface="Roboto" pitchFamily="34" charset="-120"/>
              </a:rPr>
              <a:t>R3 Dunnage development began in 2009, advancing through multiple prototype cycles that were meticulously designed, tested, and refined to overcome identified shortcomings. A comprehensive regression testing program safeguarded performance and reliability throughout each iteration. Among the critical evaluations, a two-month static load test validated durability and consistency under real-world operational conditions. The accompanying images document this journey, capturing the evolution from early prototypes to progressively improved designs.</a:t>
            </a:r>
            <a:endParaRPr lang="en-US" sz="1100" dirty="0"/>
          </a:p>
        </p:txBody>
      </p:sp>
      <p:pic>
        <p:nvPicPr>
          <p:cNvPr id="4" name="Image 0" descr="preencoded.png"/>
          <p:cNvPicPr>
            <a:picLocks noChangeAspect="1"/>
          </p:cNvPicPr>
          <p:nvPr/>
        </p:nvPicPr>
        <p:blipFill>
          <a:blip r:embed="rId3"/>
          <a:stretch>
            <a:fillRect/>
          </a:stretch>
        </p:blipFill>
        <p:spPr>
          <a:xfrm>
            <a:off x="684609" y="2005251"/>
            <a:ext cx="2571750" cy="2109549"/>
          </a:xfrm>
          <a:prstGeom prst="rect">
            <a:avLst/>
          </a:prstGeom>
        </p:spPr>
      </p:pic>
      <p:pic>
        <p:nvPicPr>
          <p:cNvPr id="5" name="Image 1" descr="preencoded.png"/>
          <p:cNvPicPr>
            <a:picLocks noChangeAspect="1"/>
          </p:cNvPicPr>
          <p:nvPr/>
        </p:nvPicPr>
        <p:blipFill>
          <a:blip r:embed="rId4"/>
          <a:stretch>
            <a:fillRect/>
          </a:stretch>
        </p:blipFill>
        <p:spPr>
          <a:xfrm>
            <a:off x="3356848" y="2005251"/>
            <a:ext cx="2571869" cy="2109549"/>
          </a:xfrm>
          <a:prstGeom prst="rect">
            <a:avLst/>
          </a:prstGeom>
        </p:spPr>
      </p:pic>
      <p:pic>
        <p:nvPicPr>
          <p:cNvPr id="6" name="Image 2" descr="preencoded.png"/>
          <p:cNvPicPr>
            <a:picLocks noChangeAspect="1"/>
          </p:cNvPicPr>
          <p:nvPr/>
        </p:nvPicPr>
        <p:blipFill>
          <a:blip r:embed="rId5"/>
          <a:stretch>
            <a:fillRect/>
          </a:stretch>
        </p:blipFill>
        <p:spPr>
          <a:xfrm>
            <a:off x="6029206" y="2005251"/>
            <a:ext cx="2571869" cy="2109549"/>
          </a:xfrm>
          <a:prstGeom prst="rect">
            <a:avLst/>
          </a:prstGeom>
        </p:spPr>
      </p:pic>
      <p:pic>
        <p:nvPicPr>
          <p:cNvPr id="7" name="Image 3" descr="preencoded.png"/>
          <p:cNvPicPr>
            <a:picLocks noChangeAspect="1"/>
          </p:cNvPicPr>
          <p:nvPr/>
        </p:nvPicPr>
        <p:blipFill>
          <a:blip r:embed="rId6"/>
          <a:stretch>
            <a:fillRect/>
          </a:stretch>
        </p:blipFill>
        <p:spPr>
          <a:xfrm>
            <a:off x="8701564" y="2005251"/>
            <a:ext cx="2571869" cy="2109549"/>
          </a:xfrm>
          <a:prstGeom prst="rect">
            <a:avLst/>
          </a:prstGeom>
        </p:spPr>
      </p:pic>
      <p:pic>
        <p:nvPicPr>
          <p:cNvPr id="8" name="Image 4" descr="preencoded.png"/>
          <p:cNvPicPr>
            <a:picLocks noChangeAspect="1"/>
          </p:cNvPicPr>
          <p:nvPr/>
        </p:nvPicPr>
        <p:blipFill>
          <a:blip r:embed="rId7"/>
          <a:stretch>
            <a:fillRect/>
          </a:stretch>
        </p:blipFill>
        <p:spPr>
          <a:xfrm>
            <a:off x="11373922" y="2005251"/>
            <a:ext cx="2571869" cy="2109549"/>
          </a:xfrm>
          <a:prstGeom prst="rect">
            <a:avLst/>
          </a:prstGeom>
        </p:spPr>
      </p:pic>
      <p:sp>
        <p:nvSpPr>
          <p:cNvPr id="9" name="Text 2"/>
          <p:cNvSpPr/>
          <p:nvPr/>
        </p:nvSpPr>
        <p:spPr>
          <a:xfrm>
            <a:off x="684608" y="4364116"/>
            <a:ext cx="6976279" cy="314325"/>
          </a:xfrm>
          <a:prstGeom prst="rect">
            <a:avLst/>
          </a:prstGeom>
          <a:noFill/>
          <a:ln/>
        </p:spPr>
        <p:txBody>
          <a:bodyPr wrap="none" lIns="0" tIns="0" rIns="0" bIns="0" rtlCol="0" anchor="t"/>
          <a:lstStyle/>
          <a:p>
            <a:pPr marL="0" indent="0" algn="l">
              <a:lnSpc>
                <a:spcPts val="2450"/>
              </a:lnSpc>
              <a:buNone/>
            </a:pPr>
            <a:r>
              <a:rPr lang="en-US" sz="1950" dirty="0">
                <a:solidFill>
                  <a:srgbClr val="3257B8"/>
                </a:solidFill>
                <a:latin typeface="Roboto Slab" pitchFamily="34" charset="0"/>
                <a:ea typeface="Roboto Slab" pitchFamily="34" charset="-122"/>
                <a:cs typeface="Roboto Slab" pitchFamily="34" charset="-120"/>
              </a:rPr>
              <a:t>Two-month static load test –no deformation, 100% recovery</a:t>
            </a:r>
            <a:endParaRPr lang="en-US" sz="1950" dirty="0"/>
          </a:p>
        </p:txBody>
      </p:sp>
      <p:pic>
        <p:nvPicPr>
          <p:cNvPr id="10" name="Image 5" descr="preencoded.png"/>
          <p:cNvPicPr>
            <a:picLocks noChangeAspect="1"/>
          </p:cNvPicPr>
          <p:nvPr/>
        </p:nvPicPr>
        <p:blipFill>
          <a:blip r:embed="rId8"/>
          <a:stretch>
            <a:fillRect/>
          </a:stretch>
        </p:blipFill>
        <p:spPr>
          <a:xfrm>
            <a:off x="684609" y="4927757"/>
            <a:ext cx="4353401" cy="2768455"/>
          </a:xfrm>
          <a:prstGeom prst="rect">
            <a:avLst/>
          </a:prstGeom>
        </p:spPr>
      </p:pic>
      <p:pic>
        <p:nvPicPr>
          <p:cNvPr id="11" name="Image 6" descr="preencoded.png"/>
          <p:cNvPicPr>
            <a:picLocks noChangeAspect="1"/>
          </p:cNvPicPr>
          <p:nvPr/>
        </p:nvPicPr>
        <p:blipFill>
          <a:blip r:embed="rId9"/>
          <a:stretch>
            <a:fillRect/>
          </a:stretch>
        </p:blipFill>
        <p:spPr>
          <a:xfrm>
            <a:off x="5138499" y="4927756"/>
            <a:ext cx="4353401" cy="2768455"/>
          </a:xfrm>
          <a:prstGeom prst="rect">
            <a:avLst/>
          </a:prstGeom>
        </p:spPr>
      </p:pic>
      <p:pic>
        <p:nvPicPr>
          <p:cNvPr id="12" name="Image 7" descr="preencoded.png"/>
          <p:cNvPicPr>
            <a:picLocks noChangeAspect="1"/>
          </p:cNvPicPr>
          <p:nvPr/>
        </p:nvPicPr>
        <p:blipFill>
          <a:blip r:embed="rId10"/>
          <a:stretch>
            <a:fillRect/>
          </a:stretch>
        </p:blipFill>
        <p:spPr>
          <a:xfrm>
            <a:off x="9600009" y="4927755"/>
            <a:ext cx="4353401" cy="27684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04813" y="278249"/>
            <a:ext cx="4459724" cy="253008"/>
          </a:xfrm>
          <a:prstGeom prst="rect">
            <a:avLst/>
          </a:prstGeom>
          <a:noFill/>
          <a:ln/>
        </p:spPr>
        <p:txBody>
          <a:bodyPr wrap="none" lIns="0" tIns="0" rIns="0" bIns="0" rtlCol="0" anchor="t"/>
          <a:lstStyle/>
          <a:p>
            <a:pPr marL="0" indent="0" algn="l">
              <a:lnSpc>
                <a:spcPts val="1950"/>
              </a:lnSpc>
              <a:buNone/>
            </a:pPr>
            <a:r>
              <a:rPr lang="en-US" dirty="0">
                <a:solidFill>
                  <a:srgbClr val="3257B8"/>
                </a:solidFill>
                <a:latin typeface="Roboto Slab" pitchFamily="34" charset="0"/>
                <a:ea typeface="Roboto Slab" pitchFamily="34" charset="-122"/>
                <a:cs typeface="Roboto Slab" pitchFamily="34" charset="-120"/>
              </a:rPr>
              <a:t>R3 Dunnage Performance: Data from Sea Trials</a:t>
            </a:r>
            <a:endParaRPr lang="en-US" dirty="0"/>
          </a:p>
        </p:txBody>
      </p:sp>
      <p:sp>
        <p:nvSpPr>
          <p:cNvPr id="3" name="Text 1"/>
          <p:cNvSpPr/>
          <p:nvPr/>
        </p:nvSpPr>
        <p:spPr>
          <a:xfrm>
            <a:off x="404813" y="629448"/>
            <a:ext cx="5343644" cy="253008"/>
          </a:xfrm>
          <a:prstGeom prst="rect">
            <a:avLst/>
          </a:prstGeom>
          <a:noFill/>
          <a:ln/>
        </p:spPr>
        <p:txBody>
          <a:bodyPr wrap="none" lIns="0" tIns="0" rIns="0" bIns="0" rtlCol="0" anchor="t"/>
          <a:lstStyle/>
          <a:p>
            <a:pPr marL="0" indent="0" algn="l">
              <a:lnSpc>
                <a:spcPts val="1950"/>
              </a:lnSpc>
              <a:buNone/>
            </a:pPr>
            <a:r>
              <a:rPr lang="en-US" dirty="0">
                <a:solidFill>
                  <a:srgbClr val="3257B8"/>
                </a:solidFill>
                <a:latin typeface="Roboto Slab" pitchFamily="34" charset="0"/>
                <a:ea typeface="Roboto Slab" pitchFamily="34" charset="-122"/>
                <a:cs typeface="Roboto Slab" pitchFamily="34" charset="-120"/>
              </a:rPr>
              <a:t>Don't just take our word for it—review the Sea Trial Data.</a:t>
            </a:r>
            <a:endParaRPr lang="en-US" dirty="0"/>
          </a:p>
        </p:txBody>
      </p:sp>
      <p:sp>
        <p:nvSpPr>
          <p:cNvPr id="4" name="Text 2"/>
          <p:cNvSpPr/>
          <p:nvPr/>
        </p:nvSpPr>
        <p:spPr>
          <a:xfrm>
            <a:off x="404801" y="1159995"/>
            <a:ext cx="13820775" cy="263125"/>
          </a:xfrm>
          <a:prstGeom prst="rect">
            <a:avLst/>
          </a:prstGeom>
          <a:noFill/>
          <a:ln/>
        </p:spPr>
        <p:txBody>
          <a:bodyPr wrap="none" lIns="0" tIns="0" rIns="0" bIns="0" rtlCol="0" anchor="t"/>
          <a:lstStyle/>
          <a:p>
            <a:pPr marL="0" indent="0" algn="l">
              <a:lnSpc>
                <a:spcPts val="1250"/>
              </a:lnSpc>
              <a:buNone/>
            </a:pPr>
            <a:r>
              <a:rPr lang="en-US" sz="1250" dirty="0">
                <a:solidFill>
                  <a:srgbClr val="15213F"/>
                </a:solidFill>
                <a:latin typeface="Roboto" pitchFamily="34" charset="0"/>
                <a:ea typeface="Roboto" pitchFamily="34" charset="-122"/>
                <a:cs typeface="Roboto" pitchFamily="34" charset="-120"/>
              </a:rPr>
              <a:t>The R3 Dunnage solution was rigorously tested during a winter ocean crossing (February – March 2025).</a:t>
            </a:r>
            <a:endParaRPr lang="en-US" sz="1250" dirty="0"/>
          </a:p>
        </p:txBody>
      </p:sp>
      <p:sp>
        <p:nvSpPr>
          <p:cNvPr id="5" name="Text 3"/>
          <p:cNvSpPr/>
          <p:nvPr/>
        </p:nvSpPr>
        <p:spPr>
          <a:xfrm>
            <a:off x="404813" y="1368242"/>
            <a:ext cx="13820775" cy="257889"/>
          </a:xfrm>
          <a:prstGeom prst="rect">
            <a:avLst/>
          </a:prstGeom>
          <a:noFill/>
          <a:ln/>
        </p:spPr>
        <p:txBody>
          <a:bodyPr wrap="none" lIns="0" tIns="0" rIns="0" bIns="0" rtlCol="0" anchor="t"/>
          <a:lstStyle/>
          <a:p>
            <a:pPr marL="0" indent="0" algn="l">
              <a:lnSpc>
                <a:spcPts val="1250"/>
              </a:lnSpc>
              <a:buNone/>
            </a:pPr>
            <a:r>
              <a:rPr lang="en-US" sz="1250" dirty="0">
                <a:solidFill>
                  <a:srgbClr val="15213F"/>
                </a:solidFill>
                <a:latin typeface="Roboto" pitchFamily="34" charset="0"/>
                <a:ea typeface="Roboto" pitchFamily="34" charset="-122"/>
                <a:cs typeface="Roboto" pitchFamily="34" charset="-120"/>
              </a:rPr>
              <a:t>The trial was successfully completed under challenging conditions, encountering rough seas up to Force 9.</a:t>
            </a:r>
            <a:endParaRPr lang="en-US" sz="1250" dirty="0"/>
          </a:p>
        </p:txBody>
      </p:sp>
      <p:sp>
        <p:nvSpPr>
          <p:cNvPr id="7" name="Text 5"/>
          <p:cNvSpPr/>
          <p:nvPr/>
        </p:nvSpPr>
        <p:spPr>
          <a:xfrm>
            <a:off x="404813" y="1896487"/>
            <a:ext cx="2024062" cy="253008"/>
          </a:xfrm>
          <a:prstGeom prst="rect">
            <a:avLst/>
          </a:prstGeom>
          <a:noFill/>
          <a:ln/>
        </p:spPr>
        <p:txBody>
          <a:bodyPr wrap="none" lIns="0" tIns="0" rIns="0" bIns="0" rtlCol="0" anchor="t"/>
          <a:lstStyle/>
          <a:p>
            <a:pPr marL="0" indent="0" algn="l">
              <a:lnSpc>
                <a:spcPts val="1950"/>
              </a:lnSpc>
              <a:buNone/>
            </a:pPr>
            <a:r>
              <a:rPr lang="en-US" dirty="0">
                <a:solidFill>
                  <a:srgbClr val="3257B8"/>
                </a:solidFill>
                <a:latin typeface="Roboto Slab" pitchFamily="34" charset="0"/>
                <a:ea typeface="Roboto Slab" pitchFamily="34" charset="-122"/>
                <a:cs typeface="Roboto Slab" pitchFamily="34" charset="-120"/>
              </a:rPr>
              <a:t>Sea Trial Summary </a:t>
            </a:r>
            <a:endParaRPr lang="en-US" dirty="0"/>
          </a:p>
        </p:txBody>
      </p:sp>
      <p:sp>
        <p:nvSpPr>
          <p:cNvPr id="8" name="Text 6"/>
          <p:cNvSpPr/>
          <p:nvPr/>
        </p:nvSpPr>
        <p:spPr>
          <a:xfrm>
            <a:off x="404813" y="2280881"/>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Rigorous testing occurred during the Feb–Mar 2025 ocean crossing.</a:t>
            </a:r>
            <a:endParaRPr lang="en-US" sz="1250" dirty="0"/>
          </a:p>
        </p:txBody>
      </p:sp>
      <p:sp>
        <p:nvSpPr>
          <p:cNvPr id="9" name="Text 7"/>
          <p:cNvSpPr/>
          <p:nvPr/>
        </p:nvSpPr>
        <p:spPr>
          <a:xfrm>
            <a:off x="404813" y="2509936"/>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The trial encountered rough seas up to Force 9, providing extreme testing conditions.</a:t>
            </a:r>
            <a:endParaRPr lang="en-US" sz="1250" dirty="0"/>
          </a:p>
        </p:txBody>
      </p:sp>
      <p:sp>
        <p:nvSpPr>
          <p:cNvPr id="10" name="Text 8"/>
          <p:cNvSpPr/>
          <p:nvPr/>
        </p:nvSpPr>
        <p:spPr>
          <a:xfrm>
            <a:off x="404802" y="2746413"/>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Sizes tested:</a:t>
            </a:r>
            <a:endParaRPr lang="en-US" sz="1250" dirty="0"/>
          </a:p>
        </p:txBody>
      </p:sp>
      <p:sp>
        <p:nvSpPr>
          <p:cNvPr id="11" name="Text 9"/>
          <p:cNvSpPr/>
          <p:nvPr/>
        </p:nvSpPr>
        <p:spPr>
          <a:xfrm>
            <a:off x="404813" y="2961256"/>
            <a:ext cx="13820775" cy="161925"/>
          </a:xfrm>
          <a:prstGeom prst="rect">
            <a:avLst/>
          </a:prstGeom>
          <a:noFill/>
          <a:ln/>
        </p:spPr>
        <p:txBody>
          <a:bodyPr wrap="none" lIns="0" tIns="0" rIns="0" bIns="0" rtlCol="0" anchor="t"/>
          <a:lstStyle/>
          <a:p>
            <a:pPr marL="685800" lvl="1"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24” × 5’’× 4” – 20 pcs</a:t>
            </a:r>
            <a:endParaRPr lang="en-US" sz="1250" dirty="0"/>
          </a:p>
        </p:txBody>
      </p:sp>
      <p:sp>
        <p:nvSpPr>
          <p:cNvPr id="12" name="Text 10"/>
          <p:cNvSpPr/>
          <p:nvPr/>
        </p:nvSpPr>
        <p:spPr>
          <a:xfrm>
            <a:off x="404803" y="3216560"/>
            <a:ext cx="13820775" cy="161925"/>
          </a:xfrm>
          <a:prstGeom prst="rect">
            <a:avLst/>
          </a:prstGeom>
          <a:noFill/>
          <a:ln/>
        </p:spPr>
        <p:txBody>
          <a:bodyPr wrap="none" lIns="0" tIns="0" rIns="0" bIns="0" rtlCol="0" anchor="t"/>
          <a:lstStyle/>
          <a:p>
            <a:pPr marL="685800" lvl="1"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24” × 5’’ × 2” – 20 pcs</a:t>
            </a:r>
            <a:endParaRPr lang="en-US" sz="1250" dirty="0"/>
          </a:p>
        </p:txBody>
      </p:sp>
      <p:sp>
        <p:nvSpPr>
          <p:cNvPr id="13" name="Text 11"/>
          <p:cNvSpPr/>
          <p:nvPr/>
        </p:nvSpPr>
        <p:spPr>
          <a:xfrm>
            <a:off x="404804" y="3491622"/>
            <a:ext cx="13820775" cy="161925"/>
          </a:xfrm>
          <a:prstGeom prst="rect">
            <a:avLst/>
          </a:prstGeom>
          <a:noFill/>
          <a:ln/>
        </p:spPr>
        <p:txBody>
          <a:bodyPr wrap="none" lIns="0" tIns="0" rIns="0" bIns="0" rtlCol="0" anchor="t"/>
          <a:lstStyle/>
          <a:p>
            <a:pPr marL="685800" lvl="1"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24” × 5’’ × 1” – 20 pcs</a:t>
            </a:r>
            <a:endParaRPr lang="en-US" sz="1250" dirty="0"/>
          </a:p>
        </p:txBody>
      </p:sp>
      <p:sp>
        <p:nvSpPr>
          <p:cNvPr id="14" name="Text 12"/>
          <p:cNvSpPr/>
          <p:nvPr/>
        </p:nvSpPr>
        <p:spPr>
          <a:xfrm>
            <a:off x="404805" y="3767669"/>
            <a:ext cx="13820775" cy="161925"/>
          </a:xfrm>
          <a:prstGeom prst="rect">
            <a:avLst/>
          </a:prstGeom>
          <a:noFill/>
          <a:ln/>
        </p:spPr>
        <p:txBody>
          <a:bodyPr wrap="none" lIns="0" tIns="0" rIns="0" bIns="0" rtlCol="0" anchor="t"/>
          <a:lstStyle/>
          <a:p>
            <a:pPr marL="685800" lvl="1" indent="-342900" algn="l">
              <a:lnSpc>
                <a:spcPts val="1250"/>
              </a:lnSpc>
              <a:buSzPct val="100000"/>
              <a:buChar char="•"/>
            </a:pPr>
            <a:r>
              <a:rPr lang="en-US" sz="1250" b="1" dirty="0">
                <a:solidFill>
                  <a:srgbClr val="15213F"/>
                </a:solidFill>
                <a:latin typeface="Roboto" pitchFamily="34" charset="0"/>
                <a:ea typeface="Roboto" pitchFamily="34" charset="-122"/>
                <a:cs typeface="Roboto" pitchFamily="34" charset="-120"/>
              </a:rPr>
              <a:t>Total:</a:t>
            </a:r>
            <a:r>
              <a:rPr lang="en-US" sz="1250" dirty="0">
                <a:solidFill>
                  <a:srgbClr val="15213F"/>
                </a:solidFill>
                <a:latin typeface="Roboto" pitchFamily="34" charset="0"/>
                <a:ea typeface="Roboto" pitchFamily="34" charset="-122"/>
                <a:cs typeface="Roboto" pitchFamily="34" charset="-120"/>
              </a:rPr>
              <a:t> 60 pcs</a:t>
            </a:r>
            <a:endParaRPr lang="en-US" sz="1250" dirty="0"/>
          </a:p>
        </p:txBody>
      </p:sp>
      <p:sp>
        <p:nvSpPr>
          <p:cNvPr id="15" name="Text 13"/>
          <p:cNvSpPr/>
          <p:nvPr/>
        </p:nvSpPr>
        <p:spPr>
          <a:xfrm>
            <a:off x="404813" y="4041747"/>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Load Compression: 6–10%, with 100% rebound upon release.</a:t>
            </a:r>
            <a:endParaRPr lang="en-US" sz="1250" dirty="0"/>
          </a:p>
        </p:txBody>
      </p:sp>
      <p:sp>
        <p:nvSpPr>
          <p:cNvPr id="16" name="Text 14"/>
          <p:cNvSpPr/>
          <p:nvPr/>
        </p:nvSpPr>
        <p:spPr>
          <a:xfrm>
            <a:off x="404806" y="4325143"/>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Post-voyage status: No damage observed; dimensions stable for guaranteed reuse.</a:t>
            </a:r>
            <a:endParaRPr lang="en-US" sz="1250" dirty="0"/>
          </a:p>
        </p:txBody>
      </p:sp>
      <p:sp>
        <p:nvSpPr>
          <p:cNvPr id="17" name="Text 15"/>
          <p:cNvSpPr/>
          <p:nvPr/>
        </p:nvSpPr>
        <p:spPr>
          <a:xfrm>
            <a:off x="404807" y="4601190"/>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Integration: Plate grabs fitted easily on steel plates.</a:t>
            </a:r>
            <a:endParaRPr lang="en-US" sz="1250" dirty="0"/>
          </a:p>
        </p:txBody>
      </p:sp>
      <p:sp>
        <p:nvSpPr>
          <p:cNvPr id="18" name="Text 16"/>
          <p:cNvSpPr/>
          <p:nvPr/>
        </p:nvSpPr>
        <p:spPr>
          <a:xfrm>
            <a:off x="404813" y="5006056"/>
            <a:ext cx="4443174" cy="207526"/>
          </a:xfrm>
          <a:prstGeom prst="rect">
            <a:avLst/>
          </a:prstGeom>
          <a:noFill/>
          <a:ln/>
        </p:spPr>
        <p:txBody>
          <a:bodyPr wrap="none" lIns="0" tIns="0" rIns="0" bIns="0" rtlCol="0" anchor="t"/>
          <a:lstStyle/>
          <a:p>
            <a:pPr marL="0" indent="0" algn="l">
              <a:lnSpc>
                <a:spcPts val="1950"/>
              </a:lnSpc>
              <a:buNone/>
            </a:pPr>
            <a:r>
              <a:rPr lang="en-US" dirty="0">
                <a:solidFill>
                  <a:srgbClr val="3257B8"/>
                </a:solidFill>
                <a:latin typeface="Roboto Slab" pitchFamily="34" charset="0"/>
                <a:ea typeface="Roboto Slab" pitchFamily="34" charset="-122"/>
                <a:cs typeface="Roboto Slab" pitchFamily="34" charset="-120"/>
              </a:rPr>
              <a:t>Key Outcomes and Operational Benefits</a:t>
            </a:r>
            <a:endParaRPr lang="en-US" dirty="0"/>
          </a:p>
        </p:txBody>
      </p:sp>
      <p:sp>
        <p:nvSpPr>
          <p:cNvPr id="19" name="Text 17"/>
          <p:cNvSpPr/>
          <p:nvPr/>
        </p:nvSpPr>
        <p:spPr>
          <a:xfrm>
            <a:off x="404808" y="5450059"/>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Trial Conclusion: Sea trials were successful, validating R3 Dunnage for immediate operational use.</a:t>
            </a:r>
            <a:endParaRPr lang="en-US" sz="1250" dirty="0"/>
          </a:p>
        </p:txBody>
      </p:sp>
      <p:sp>
        <p:nvSpPr>
          <p:cNvPr id="20" name="Text 18"/>
          <p:cNvSpPr/>
          <p:nvPr/>
        </p:nvSpPr>
        <p:spPr>
          <a:xfrm>
            <a:off x="404809" y="5774453"/>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Sustainability: Reusable and recyclable, leading to reduced wood waste and a lower CO₂ footprint.</a:t>
            </a:r>
            <a:endParaRPr lang="en-US" sz="1250" dirty="0"/>
          </a:p>
        </p:txBody>
      </p:sp>
      <p:sp>
        <p:nvSpPr>
          <p:cNvPr id="21" name="Text 19"/>
          <p:cNvSpPr/>
          <p:nvPr/>
        </p:nvSpPr>
        <p:spPr>
          <a:xfrm>
            <a:off x="404813" y="6169458"/>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Compliance: Eliminates the risk of invasive species contamination (ensuring ISPM 15 compliance).</a:t>
            </a:r>
            <a:endParaRPr lang="en-US" sz="1250" dirty="0"/>
          </a:p>
        </p:txBody>
      </p:sp>
      <p:sp>
        <p:nvSpPr>
          <p:cNvPr id="22" name="Text 20"/>
          <p:cNvSpPr/>
          <p:nvPr/>
        </p:nvSpPr>
        <p:spPr>
          <a:xfrm>
            <a:off x="404810" y="6564463"/>
            <a:ext cx="13820775" cy="161925"/>
          </a:xfrm>
          <a:prstGeom prst="rect">
            <a:avLst/>
          </a:prstGeom>
          <a:noFill/>
          <a:ln/>
        </p:spPr>
        <p:txBody>
          <a:bodyPr wrap="none" lIns="0" tIns="0" rIns="0" bIns="0" rtlCol="0" anchor="t"/>
          <a:lstStyle/>
          <a:p>
            <a:pPr marL="342900" indent="-342900" algn="l">
              <a:lnSpc>
                <a:spcPts val="1250"/>
              </a:lnSpc>
              <a:buSzPct val="100000"/>
              <a:buChar char="•"/>
            </a:pPr>
            <a:r>
              <a:rPr lang="en-US" sz="1250" dirty="0">
                <a:solidFill>
                  <a:srgbClr val="15213F"/>
                </a:solidFill>
                <a:latin typeface="Roboto" pitchFamily="34" charset="0"/>
                <a:ea typeface="Roboto" pitchFamily="34" charset="-122"/>
                <a:cs typeface="Roboto" pitchFamily="34" charset="-120"/>
              </a:rPr>
              <a:t>Performance: Achieves a higher Safe Working Load (SWL) and provides superior cargo friction compared to traditional wood dunnage.</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F4EEDB-F89F-3A49-54FB-8C2D9E60E506}"/>
              </a:ext>
            </a:extLst>
          </p:cNvPr>
          <p:cNvSpPr txBox="1"/>
          <p:nvPr/>
        </p:nvSpPr>
        <p:spPr>
          <a:xfrm>
            <a:off x="1118681" y="229531"/>
            <a:ext cx="7315200" cy="270843"/>
          </a:xfrm>
          <a:prstGeom prst="rect">
            <a:avLst/>
          </a:prstGeom>
          <a:noFill/>
        </p:spPr>
        <p:txBody>
          <a:bodyPr wrap="square">
            <a:spAutoFit/>
          </a:bodyPr>
          <a:lstStyle/>
          <a:p>
            <a:pPr marL="0" indent="0" algn="l">
              <a:lnSpc>
                <a:spcPts val="1250"/>
              </a:lnSpc>
              <a:buNone/>
            </a:pPr>
            <a:r>
              <a:rPr lang="en-US" sz="1600" b="1" dirty="0">
                <a:solidFill>
                  <a:srgbClr val="15213F"/>
                </a:solidFill>
                <a:latin typeface="Roboto" pitchFamily="34" charset="0"/>
                <a:ea typeface="Roboto" pitchFamily="34" charset="-122"/>
                <a:cs typeface="Roboto" pitchFamily="34" charset="-120"/>
              </a:rPr>
              <a:t>Visual Evidence: R3 Dunnage in Use</a:t>
            </a:r>
            <a:endParaRPr lang="en-US" sz="1600" dirty="0"/>
          </a:p>
        </p:txBody>
      </p:sp>
      <p:pic>
        <p:nvPicPr>
          <p:cNvPr id="7" name="Picture 6" descr="Several large metal panels&#10;&#10;AI-generated content may be incorrect.">
            <a:extLst>
              <a:ext uri="{FF2B5EF4-FFF2-40B4-BE49-F238E27FC236}">
                <a16:creationId xmlns:a16="http://schemas.microsoft.com/office/drawing/2014/main" id="{4BF0C380-8A90-180E-061A-87ADFDC03CEE}"/>
              </a:ext>
            </a:extLst>
          </p:cNvPr>
          <p:cNvPicPr>
            <a:picLocks noChangeAspect="1"/>
          </p:cNvPicPr>
          <p:nvPr/>
        </p:nvPicPr>
        <p:blipFill>
          <a:blip r:embed="rId2"/>
          <a:stretch>
            <a:fillRect/>
          </a:stretch>
        </p:blipFill>
        <p:spPr>
          <a:xfrm>
            <a:off x="456847" y="937122"/>
            <a:ext cx="4397255" cy="3145577"/>
          </a:xfrm>
          <a:prstGeom prst="rect">
            <a:avLst/>
          </a:prstGeom>
        </p:spPr>
      </p:pic>
      <p:pic>
        <p:nvPicPr>
          <p:cNvPr id="9" name="Picture 8" descr="A group of people standing on a stage&#10;&#10;AI-generated content may be incorrect.">
            <a:extLst>
              <a:ext uri="{FF2B5EF4-FFF2-40B4-BE49-F238E27FC236}">
                <a16:creationId xmlns:a16="http://schemas.microsoft.com/office/drawing/2014/main" id="{E12BB809-C9D6-FC8E-46C2-7AB62D6CA9F0}"/>
              </a:ext>
            </a:extLst>
          </p:cNvPr>
          <p:cNvPicPr>
            <a:picLocks noChangeAspect="1"/>
          </p:cNvPicPr>
          <p:nvPr/>
        </p:nvPicPr>
        <p:blipFill>
          <a:blip r:embed="rId3"/>
          <a:stretch>
            <a:fillRect/>
          </a:stretch>
        </p:blipFill>
        <p:spPr>
          <a:xfrm>
            <a:off x="5179797" y="937122"/>
            <a:ext cx="4635414" cy="3145577"/>
          </a:xfrm>
          <a:prstGeom prst="rect">
            <a:avLst/>
          </a:prstGeom>
        </p:spPr>
      </p:pic>
      <p:pic>
        <p:nvPicPr>
          <p:cNvPr id="11" name="Picture 10" descr="A group of men in yellow helmets standing on a platform&#10;&#10;AI-generated content may be incorrect.">
            <a:extLst>
              <a:ext uri="{FF2B5EF4-FFF2-40B4-BE49-F238E27FC236}">
                <a16:creationId xmlns:a16="http://schemas.microsoft.com/office/drawing/2014/main" id="{E8D6FBDC-6B7D-C6B3-6263-8EC54D44186D}"/>
              </a:ext>
            </a:extLst>
          </p:cNvPr>
          <p:cNvPicPr>
            <a:picLocks noChangeAspect="1"/>
          </p:cNvPicPr>
          <p:nvPr/>
        </p:nvPicPr>
        <p:blipFill>
          <a:blip r:embed="rId4"/>
          <a:srcRect t="7257"/>
          <a:stretch>
            <a:fillRect/>
          </a:stretch>
        </p:blipFill>
        <p:spPr>
          <a:xfrm>
            <a:off x="651137" y="4665304"/>
            <a:ext cx="3054485" cy="3407989"/>
          </a:xfrm>
          <a:prstGeom prst="rect">
            <a:avLst/>
          </a:prstGeom>
        </p:spPr>
      </p:pic>
      <p:sp>
        <p:nvSpPr>
          <p:cNvPr id="13" name="TextBox 12">
            <a:extLst>
              <a:ext uri="{FF2B5EF4-FFF2-40B4-BE49-F238E27FC236}">
                <a16:creationId xmlns:a16="http://schemas.microsoft.com/office/drawing/2014/main" id="{342C5363-6CD7-FD47-4AEC-4B7782B6ADD3}"/>
              </a:ext>
            </a:extLst>
          </p:cNvPr>
          <p:cNvSpPr txBox="1"/>
          <p:nvPr/>
        </p:nvSpPr>
        <p:spPr>
          <a:xfrm>
            <a:off x="612843" y="617219"/>
            <a:ext cx="7315200" cy="264240"/>
          </a:xfrm>
          <a:prstGeom prst="rect">
            <a:avLst/>
          </a:prstGeom>
          <a:noFill/>
        </p:spPr>
        <p:txBody>
          <a:bodyPr wrap="square">
            <a:spAutoFit/>
          </a:bodyPr>
          <a:lstStyle/>
          <a:p>
            <a:pPr marL="0" indent="0" algn="l">
              <a:lnSpc>
                <a:spcPts val="1250"/>
              </a:lnSpc>
              <a:buNone/>
            </a:pPr>
            <a:r>
              <a:rPr lang="en-US" sz="1400" b="1" dirty="0">
                <a:solidFill>
                  <a:srgbClr val="15213F"/>
                </a:solidFill>
                <a:latin typeface="Roboto" pitchFamily="34" charset="0"/>
                <a:ea typeface="Roboto" pitchFamily="34" charset="-122"/>
                <a:cs typeface="Roboto" pitchFamily="34" charset="-120"/>
              </a:rPr>
              <a:t>Photos at load port</a:t>
            </a:r>
            <a:endParaRPr lang="en-US" sz="1400" b="1" dirty="0"/>
          </a:p>
        </p:txBody>
      </p:sp>
      <p:pic>
        <p:nvPicPr>
          <p:cNvPr id="15" name="Picture 14" descr="A pile of metal pieces on a black tarp&#10;&#10;AI-generated content may be incorrect.">
            <a:extLst>
              <a:ext uri="{FF2B5EF4-FFF2-40B4-BE49-F238E27FC236}">
                <a16:creationId xmlns:a16="http://schemas.microsoft.com/office/drawing/2014/main" id="{431F7D7A-B54C-184A-E054-18348B73127D}"/>
              </a:ext>
            </a:extLst>
          </p:cNvPr>
          <p:cNvPicPr>
            <a:picLocks noChangeAspect="1"/>
          </p:cNvPicPr>
          <p:nvPr/>
        </p:nvPicPr>
        <p:blipFill>
          <a:blip r:embed="rId5"/>
          <a:stretch>
            <a:fillRect/>
          </a:stretch>
        </p:blipFill>
        <p:spPr>
          <a:xfrm>
            <a:off x="9200679" y="4740220"/>
            <a:ext cx="4237530" cy="3178974"/>
          </a:xfrm>
          <a:prstGeom prst="rect">
            <a:avLst/>
          </a:prstGeom>
        </p:spPr>
      </p:pic>
      <p:pic>
        <p:nvPicPr>
          <p:cNvPr id="19" name="Picture 18" descr="A metal sheets on a floor&#10;&#10;AI-generated content may be incorrect.">
            <a:extLst>
              <a:ext uri="{FF2B5EF4-FFF2-40B4-BE49-F238E27FC236}">
                <a16:creationId xmlns:a16="http://schemas.microsoft.com/office/drawing/2014/main" id="{91A7DDF2-0220-A8F9-7EE2-D2708501DB9A}"/>
              </a:ext>
            </a:extLst>
          </p:cNvPr>
          <p:cNvPicPr>
            <a:picLocks noChangeAspect="1"/>
          </p:cNvPicPr>
          <p:nvPr/>
        </p:nvPicPr>
        <p:blipFill>
          <a:blip r:embed="rId6"/>
          <a:stretch>
            <a:fillRect/>
          </a:stretch>
        </p:blipFill>
        <p:spPr>
          <a:xfrm>
            <a:off x="4102090" y="4740220"/>
            <a:ext cx="4873180" cy="3178974"/>
          </a:xfrm>
          <a:prstGeom prst="rect">
            <a:avLst/>
          </a:prstGeom>
        </p:spPr>
      </p:pic>
      <p:sp>
        <p:nvSpPr>
          <p:cNvPr id="22" name="TextBox 21">
            <a:extLst>
              <a:ext uri="{FF2B5EF4-FFF2-40B4-BE49-F238E27FC236}">
                <a16:creationId xmlns:a16="http://schemas.microsoft.com/office/drawing/2014/main" id="{5988B010-1111-84E9-E134-CDBDE4CB041F}"/>
              </a:ext>
            </a:extLst>
          </p:cNvPr>
          <p:cNvSpPr txBox="1"/>
          <p:nvPr/>
        </p:nvSpPr>
        <p:spPr>
          <a:xfrm>
            <a:off x="456847" y="4241880"/>
            <a:ext cx="7315200" cy="264240"/>
          </a:xfrm>
          <a:prstGeom prst="rect">
            <a:avLst/>
          </a:prstGeom>
          <a:noFill/>
        </p:spPr>
        <p:txBody>
          <a:bodyPr wrap="square">
            <a:spAutoFit/>
          </a:bodyPr>
          <a:lstStyle/>
          <a:p>
            <a:pPr marL="0" indent="0" algn="l">
              <a:lnSpc>
                <a:spcPts val="1250"/>
              </a:lnSpc>
              <a:buNone/>
            </a:pPr>
            <a:r>
              <a:rPr lang="en-US" sz="1400" b="1" dirty="0">
                <a:solidFill>
                  <a:srgbClr val="15213F"/>
                </a:solidFill>
                <a:latin typeface="Roboto" pitchFamily="34" charset="0"/>
                <a:ea typeface="Roboto" pitchFamily="34" charset="-122"/>
                <a:cs typeface="Roboto" pitchFamily="34" charset="-120"/>
              </a:rPr>
              <a:t>Photos at discharge port after use</a:t>
            </a:r>
            <a:endParaRPr lang="en-US" sz="1400" b="1" dirty="0"/>
          </a:p>
        </p:txBody>
      </p:sp>
    </p:spTree>
    <p:extLst>
      <p:ext uri="{BB962C8B-B14F-4D97-AF65-F5344CB8AC3E}">
        <p14:creationId xmlns:p14="http://schemas.microsoft.com/office/powerpoint/2010/main" val="2591080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41628" y="568404"/>
            <a:ext cx="6981944" cy="501372"/>
          </a:xfrm>
          <a:prstGeom prst="rect">
            <a:avLst/>
          </a:prstGeom>
          <a:noFill/>
          <a:ln/>
        </p:spPr>
        <p:txBody>
          <a:bodyPr wrap="none" lIns="0" tIns="0" rIns="0" bIns="0" rtlCol="0" anchor="t"/>
          <a:lstStyle/>
          <a:p>
            <a:pPr marL="0" indent="0" algn="l">
              <a:lnSpc>
                <a:spcPts val="3900"/>
              </a:lnSpc>
              <a:buNone/>
            </a:pPr>
            <a:r>
              <a:rPr lang="en-US" sz="3150" dirty="0">
                <a:solidFill>
                  <a:srgbClr val="3257B8"/>
                </a:solidFill>
                <a:latin typeface="Roboto Slab" pitchFamily="34" charset="0"/>
                <a:ea typeface="Roboto Slab" pitchFamily="34" charset="-122"/>
                <a:cs typeface="Roboto Slab" pitchFamily="34" charset="-120"/>
              </a:rPr>
              <a:t>Next Steps: Partner with R3 Dunnage</a:t>
            </a:r>
            <a:endParaRPr lang="en-US" sz="3150" dirty="0"/>
          </a:p>
        </p:txBody>
      </p:sp>
      <p:sp>
        <p:nvSpPr>
          <p:cNvPr id="3" name="Text 1"/>
          <p:cNvSpPr/>
          <p:nvPr/>
        </p:nvSpPr>
        <p:spPr>
          <a:xfrm>
            <a:off x="641628" y="1390531"/>
            <a:ext cx="13347144" cy="513159"/>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We understand that changing dunnage systems is a significant decision that impacts multiple aspects of your operations. That's why we've designed a straightforward, risk managed pathway to help you evaluate R3 Dunnage and experience the performance difference first-hand.</a:t>
            </a:r>
            <a:endParaRPr lang="en-US" sz="1250" dirty="0"/>
          </a:p>
        </p:txBody>
      </p:sp>
      <p:sp>
        <p:nvSpPr>
          <p:cNvPr id="4" name="Text 2"/>
          <p:cNvSpPr/>
          <p:nvPr/>
        </p:nvSpPr>
        <p:spPr>
          <a:xfrm>
            <a:off x="641628" y="2084070"/>
            <a:ext cx="160377" cy="200501"/>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Slab Light" pitchFamily="34" charset="0"/>
                <a:ea typeface="Roboto Slab Light" pitchFamily="34" charset="-122"/>
                <a:cs typeface="Roboto Slab Light" pitchFamily="34" charset="-120"/>
              </a:rPr>
              <a:t>01</a:t>
            </a:r>
            <a:endParaRPr lang="en-US" sz="1250" dirty="0"/>
          </a:p>
        </p:txBody>
      </p:sp>
      <p:sp>
        <p:nvSpPr>
          <p:cNvPr id="6" name="Text 3"/>
          <p:cNvSpPr/>
          <p:nvPr/>
        </p:nvSpPr>
        <p:spPr>
          <a:xfrm>
            <a:off x="641628" y="2459593"/>
            <a:ext cx="3420189" cy="300752"/>
          </a:xfrm>
          <a:prstGeom prst="rect">
            <a:avLst/>
          </a:prstGeom>
          <a:noFill/>
          <a:ln/>
        </p:spPr>
        <p:txBody>
          <a:bodyPr wrap="none" lIns="0" tIns="0" rIns="0" bIns="0" rtlCol="0" anchor="t"/>
          <a:lstStyle/>
          <a:p>
            <a:pPr marL="0" indent="0" algn="l">
              <a:lnSpc>
                <a:spcPts val="2350"/>
              </a:lnSpc>
              <a:buNone/>
            </a:pPr>
            <a:r>
              <a:rPr lang="en-US" sz="1850" dirty="0">
                <a:solidFill>
                  <a:srgbClr val="15213F"/>
                </a:solidFill>
                <a:latin typeface="Roboto Slab" pitchFamily="34" charset="0"/>
                <a:ea typeface="Roboto Slab" pitchFamily="34" charset="-122"/>
                <a:cs typeface="Roboto Slab" pitchFamily="34" charset="-120"/>
              </a:rPr>
              <a:t>Arrange a Live Demonstration</a:t>
            </a:r>
            <a:endParaRPr lang="en-US" sz="1850" dirty="0"/>
          </a:p>
        </p:txBody>
      </p:sp>
      <p:sp>
        <p:nvSpPr>
          <p:cNvPr id="7" name="Text 4"/>
          <p:cNvSpPr/>
          <p:nvPr/>
        </p:nvSpPr>
        <p:spPr>
          <a:xfrm>
            <a:off x="641628" y="2856547"/>
            <a:ext cx="4342090" cy="769739"/>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See the performance difference, we can send you all the details of the tests carried out, Including test results to ensure all the parameters mentioned are in order. </a:t>
            </a:r>
            <a:endParaRPr lang="en-US" sz="1250" dirty="0"/>
          </a:p>
        </p:txBody>
      </p:sp>
      <p:sp>
        <p:nvSpPr>
          <p:cNvPr id="8" name="Text 5"/>
          <p:cNvSpPr/>
          <p:nvPr/>
        </p:nvSpPr>
        <p:spPr>
          <a:xfrm>
            <a:off x="5144095" y="2084070"/>
            <a:ext cx="160377" cy="200501"/>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Slab Light" pitchFamily="34" charset="0"/>
                <a:ea typeface="Roboto Slab Light" pitchFamily="34" charset="-122"/>
                <a:cs typeface="Roboto Slab Light" pitchFamily="34" charset="-120"/>
              </a:rPr>
              <a:t>02</a:t>
            </a:r>
            <a:endParaRPr lang="en-US" sz="1250" dirty="0"/>
          </a:p>
        </p:txBody>
      </p:sp>
      <p:sp>
        <p:nvSpPr>
          <p:cNvPr id="10" name="Text 6"/>
          <p:cNvSpPr/>
          <p:nvPr/>
        </p:nvSpPr>
        <p:spPr>
          <a:xfrm>
            <a:off x="5144095" y="2459593"/>
            <a:ext cx="2724626" cy="300752"/>
          </a:xfrm>
          <a:prstGeom prst="rect">
            <a:avLst/>
          </a:prstGeom>
          <a:noFill/>
          <a:ln/>
        </p:spPr>
        <p:txBody>
          <a:bodyPr wrap="none" lIns="0" tIns="0" rIns="0" bIns="0" rtlCol="0" anchor="t"/>
          <a:lstStyle/>
          <a:p>
            <a:pPr marL="0" indent="0" algn="l">
              <a:lnSpc>
                <a:spcPts val="2350"/>
              </a:lnSpc>
              <a:buNone/>
            </a:pPr>
            <a:r>
              <a:rPr lang="en-US" sz="1850" dirty="0">
                <a:solidFill>
                  <a:srgbClr val="15213F"/>
                </a:solidFill>
                <a:latin typeface="Roboto Slab" pitchFamily="34" charset="0"/>
                <a:ea typeface="Roboto Slab" pitchFamily="34" charset="-122"/>
                <a:cs typeface="Roboto Slab" pitchFamily="34" charset="-120"/>
              </a:rPr>
              <a:t>Request a Pilot Program</a:t>
            </a:r>
            <a:endParaRPr lang="en-US" sz="1850" dirty="0"/>
          </a:p>
        </p:txBody>
      </p:sp>
      <p:sp>
        <p:nvSpPr>
          <p:cNvPr id="11" name="Text 7"/>
          <p:cNvSpPr/>
          <p:nvPr/>
        </p:nvSpPr>
        <p:spPr>
          <a:xfrm>
            <a:off x="5144095" y="2856547"/>
            <a:ext cx="4342090" cy="1026319"/>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Test R3 Dunnage in your actual operations with real loads and shipping conditions. We'll work with you to design a pilot program that provides meaningful performance data while minimizing operational disruption. </a:t>
            </a:r>
            <a:endParaRPr lang="en-US" sz="1250" dirty="0"/>
          </a:p>
        </p:txBody>
      </p:sp>
      <p:sp>
        <p:nvSpPr>
          <p:cNvPr id="12" name="Text 8"/>
          <p:cNvSpPr/>
          <p:nvPr/>
        </p:nvSpPr>
        <p:spPr>
          <a:xfrm>
            <a:off x="9646563" y="2084070"/>
            <a:ext cx="160377" cy="200501"/>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Slab Light" pitchFamily="34" charset="0"/>
                <a:ea typeface="Roboto Slab Light" pitchFamily="34" charset="-122"/>
                <a:cs typeface="Roboto Slab Light" pitchFamily="34" charset="-120"/>
              </a:rPr>
              <a:t>03</a:t>
            </a:r>
            <a:endParaRPr lang="en-US" sz="1250" dirty="0"/>
          </a:p>
        </p:txBody>
      </p:sp>
      <p:sp>
        <p:nvSpPr>
          <p:cNvPr id="14" name="Text 9"/>
          <p:cNvSpPr/>
          <p:nvPr/>
        </p:nvSpPr>
        <p:spPr>
          <a:xfrm>
            <a:off x="9646563" y="2459593"/>
            <a:ext cx="3392448" cy="300752"/>
          </a:xfrm>
          <a:prstGeom prst="rect">
            <a:avLst/>
          </a:prstGeom>
          <a:noFill/>
          <a:ln/>
        </p:spPr>
        <p:txBody>
          <a:bodyPr wrap="none" lIns="0" tIns="0" rIns="0" bIns="0" rtlCol="0" anchor="t"/>
          <a:lstStyle/>
          <a:p>
            <a:pPr marL="0" indent="0" algn="l">
              <a:lnSpc>
                <a:spcPts val="2350"/>
              </a:lnSpc>
              <a:buNone/>
            </a:pPr>
            <a:r>
              <a:rPr lang="en-US" sz="1850" dirty="0">
                <a:solidFill>
                  <a:srgbClr val="15213F"/>
                </a:solidFill>
                <a:latin typeface="Roboto Slab" pitchFamily="34" charset="0"/>
                <a:ea typeface="Roboto Slab" pitchFamily="34" charset="-122"/>
                <a:cs typeface="Roboto Slab" pitchFamily="34" charset="-120"/>
              </a:rPr>
              <a:t>Receive Detailed ROI Analysis</a:t>
            </a:r>
            <a:endParaRPr lang="en-US" sz="1850" dirty="0"/>
          </a:p>
        </p:txBody>
      </p:sp>
      <p:sp>
        <p:nvSpPr>
          <p:cNvPr id="15" name="Text 10"/>
          <p:cNvSpPr/>
          <p:nvPr/>
        </p:nvSpPr>
        <p:spPr>
          <a:xfrm>
            <a:off x="9646563" y="2856547"/>
            <a:ext cx="4342090" cy="1282898"/>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Based on shipping volumes, routes, and current dunnage costs, a comprehensive financial model showing projected savings, payback period, and long-term cost benefits. This analysis includes disposal cost elimination, reduced material usage, and compliance simplification.</a:t>
            </a:r>
            <a:endParaRPr lang="en-US" sz="1250" dirty="0"/>
          </a:p>
        </p:txBody>
      </p:sp>
      <p:sp>
        <p:nvSpPr>
          <p:cNvPr id="16" name="Shape 11"/>
          <p:cNvSpPr/>
          <p:nvPr/>
        </p:nvSpPr>
        <p:spPr>
          <a:xfrm>
            <a:off x="641628" y="4424005"/>
            <a:ext cx="6593324" cy="1437323"/>
          </a:xfrm>
          <a:prstGeom prst="roundRect">
            <a:avLst>
              <a:gd name="adj" fmla="val 1674"/>
            </a:avLst>
          </a:prstGeom>
          <a:solidFill>
            <a:srgbClr val="E9ECF2"/>
          </a:solidFill>
          <a:ln/>
        </p:spPr>
        <p:txBody>
          <a:bodyPr/>
          <a:lstStyle/>
          <a:p>
            <a:endParaRPr lang="en-IN"/>
          </a:p>
        </p:txBody>
      </p:sp>
      <p:sp>
        <p:nvSpPr>
          <p:cNvPr id="17" name="Text 12"/>
          <p:cNvSpPr/>
          <p:nvPr/>
        </p:nvSpPr>
        <p:spPr>
          <a:xfrm>
            <a:off x="802005" y="4600456"/>
            <a:ext cx="2005251" cy="250627"/>
          </a:xfrm>
          <a:prstGeom prst="rect">
            <a:avLst/>
          </a:prstGeom>
          <a:noFill/>
          <a:ln/>
        </p:spPr>
        <p:txBody>
          <a:bodyPr wrap="none" lIns="0" tIns="0" rIns="0" bIns="0" rtlCol="0" anchor="t"/>
          <a:lstStyle/>
          <a:p>
            <a:pPr marL="0" indent="0" algn="l">
              <a:lnSpc>
                <a:spcPts val="1950"/>
              </a:lnSpc>
              <a:buNone/>
            </a:pPr>
            <a:r>
              <a:rPr lang="en-US" sz="1550" dirty="0">
                <a:solidFill>
                  <a:srgbClr val="15213F"/>
                </a:solidFill>
                <a:latin typeface="Roboto Slab" pitchFamily="34" charset="0"/>
                <a:ea typeface="Roboto Slab" pitchFamily="34" charset="-122"/>
                <a:cs typeface="Roboto Slab" pitchFamily="34" charset="-120"/>
              </a:rPr>
              <a:t>Technical Support</a:t>
            </a:r>
            <a:endParaRPr lang="en-US" sz="1550" dirty="0"/>
          </a:p>
        </p:txBody>
      </p:sp>
      <p:sp>
        <p:nvSpPr>
          <p:cNvPr id="18" name="Text 13"/>
          <p:cNvSpPr/>
          <p:nvPr/>
        </p:nvSpPr>
        <p:spPr>
          <a:xfrm>
            <a:off x="802005" y="4947285"/>
            <a:ext cx="6272570" cy="769739"/>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Our team provides comprehensive technical documentation, load calculation assistance, and implementation guidance to ensure successful integration into your operations. </a:t>
            </a:r>
            <a:endParaRPr lang="en-US" sz="1250" dirty="0"/>
          </a:p>
        </p:txBody>
      </p:sp>
      <p:sp>
        <p:nvSpPr>
          <p:cNvPr id="19" name="Shape 14"/>
          <p:cNvSpPr/>
          <p:nvPr/>
        </p:nvSpPr>
        <p:spPr>
          <a:xfrm>
            <a:off x="7395329" y="4424005"/>
            <a:ext cx="6593443" cy="1437323"/>
          </a:xfrm>
          <a:prstGeom prst="roundRect">
            <a:avLst>
              <a:gd name="adj" fmla="val 1674"/>
            </a:avLst>
          </a:prstGeom>
          <a:solidFill>
            <a:srgbClr val="E9ECF2"/>
          </a:solidFill>
          <a:ln/>
        </p:spPr>
        <p:txBody>
          <a:bodyPr/>
          <a:lstStyle/>
          <a:p>
            <a:endParaRPr lang="en-IN"/>
          </a:p>
        </p:txBody>
      </p:sp>
      <p:sp>
        <p:nvSpPr>
          <p:cNvPr id="20" name="Text 15"/>
          <p:cNvSpPr/>
          <p:nvPr/>
        </p:nvSpPr>
        <p:spPr>
          <a:xfrm>
            <a:off x="7555706" y="4600456"/>
            <a:ext cx="2005251" cy="250627"/>
          </a:xfrm>
          <a:prstGeom prst="rect">
            <a:avLst/>
          </a:prstGeom>
          <a:noFill/>
          <a:ln/>
        </p:spPr>
        <p:txBody>
          <a:bodyPr wrap="none" lIns="0" tIns="0" rIns="0" bIns="0" rtlCol="0" anchor="t"/>
          <a:lstStyle/>
          <a:p>
            <a:pPr marL="0" indent="0" algn="l">
              <a:lnSpc>
                <a:spcPts val="1950"/>
              </a:lnSpc>
              <a:buNone/>
            </a:pPr>
            <a:r>
              <a:rPr lang="en-US" sz="1550" dirty="0">
                <a:solidFill>
                  <a:srgbClr val="15213F"/>
                </a:solidFill>
                <a:latin typeface="Roboto Slab" pitchFamily="34" charset="0"/>
                <a:ea typeface="Roboto Slab" pitchFamily="34" charset="-122"/>
                <a:cs typeface="Roboto Slab" pitchFamily="34" charset="-120"/>
              </a:rPr>
              <a:t>Ongoing Partnership</a:t>
            </a:r>
            <a:endParaRPr lang="en-US" sz="1550" dirty="0"/>
          </a:p>
        </p:txBody>
      </p:sp>
      <p:sp>
        <p:nvSpPr>
          <p:cNvPr id="21" name="Text 16"/>
          <p:cNvSpPr/>
          <p:nvPr/>
        </p:nvSpPr>
        <p:spPr>
          <a:xfrm>
            <a:off x="7555706" y="4947285"/>
            <a:ext cx="6272689" cy="513159"/>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Your success is our success. We provide continuous support, performance monitoring, and optimization recommendations as your program matures and scales.</a:t>
            </a:r>
            <a:endParaRPr lang="en-US" sz="1250" dirty="0"/>
          </a:p>
        </p:txBody>
      </p:sp>
      <p:sp>
        <p:nvSpPr>
          <p:cNvPr id="22" name="Shape 17"/>
          <p:cNvSpPr/>
          <p:nvPr/>
        </p:nvSpPr>
        <p:spPr>
          <a:xfrm>
            <a:off x="641628" y="6121820"/>
            <a:ext cx="13347144" cy="27623"/>
          </a:xfrm>
          <a:prstGeom prst="rect">
            <a:avLst/>
          </a:prstGeom>
          <a:solidFill>
            <a:srgbClr val="15213F">
              <a:alpha val="50000"/>
            </a:srgbClr>
          </a:solidFill>
          <a:ln/>
        </p:spPr>
        <p:txBody>
          <a:bodyPr/>
          <a:lstStyle/>
          <a:p>
            <a:endParaRPr lang="en-IN"/>
          </a:p>
        </p:txBody>
      </p:sp>
      <p:sp>
        <p:nvSpPr>
          <p:cNvPr id="23" name="Text 18"/>
          <p:cNvSpPr/>
          <p:nvPr/>
        </p:nvSpPr>
        <p:spPr>
          <a:xfrm>
            <a:off x="641628" y="6406039"/>
            <a:ext cx="10510361" cy="501372"/>
          </a:xfrm>
          <a:prstGeom prst="rect">
            <a:avLst/>
          </a:prstGeom>
          <a:noFill/>
          <a:ln/>
        </p:spPr>
        <p:txBody>
          <a:bodyPr wrap="none" lIns="0" tIns="0" rIns="0" bIns="0" rtlCol="0" anchor="t"/>
          <a:lstStyle/>
          <a:p>
            <a:pPr marL="0" indent="0" algn="l">
              <a:lnSpc>
                <a:spcPts val="3900"/>
              </a:lnSpc>
              <a:buNone/>
            </a:pPr>
            <a:r>
              <a:rPr lang="en-US" sz="3150" dirty="0">
                <a:solidFill>
                  <a:srgbClr val="3257B8"/>
                </a:solidFill>
                <a:latin typeface="Roboto Slab" pitchFamily="34" charset="0"/>
                <a:ea typeface="Roboto Slab" pitchFamily="34" charset="-122"/>
                <a:cs typeface="Roboto Slab" pitchFamily="34" charset="-120"/>
              </a:rPr>
              <a:t>Contact Us Today to Revolutionize Your Cargo Securing </a:t>
            </a:r>
            <a:endParaRPr lang="en-US" sz="3150" dirty="0"/>
          </a:p>
        </p:txBody>
      </p:sp>
      <p:sp>
        <p:nvSpPr>
          <p:cNvPr id="24" name="Text 19"/>
          <p:cNvSpPr/>
          <p:nvPr/>
        </p:nvSpPr>
        <p:spPr>
          <a:xfrm>
            <a:off x="641628" y="7148036"/>
            <a:ext cx="13347144" cy="513159"/>
          </a:xfrm>
          <a:prstGeom prst="rect">
            <a:avLst/>
          </a:prstGeom>
          <a:noFill/>
          <a:ln/>
        </p:spPr>
        <p:txBody>
          <a:bodyPr wrap="squar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Don't let outdated solutions hold your supply chain back. Reach out to discuss how R3 Dunnage can transform your cargo securing operations, reduce costs, and advance your sustainability goals.</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93790" y="599837"/>
            <a:ext cx="7381994" cy="496133"/>
          </a:xfrm>
          <a:prstGeom prst="rect">
            <a:avLst/>
          </a:prstGeom>
          <a:noFill/>
          <a:ln/>
        </p:spPr>
        <p:txBody>
          <a:bodyPr wrap="none" lIns="0" tIns="0" rIns="0" bIns="0" rtlCol="0" anchor="t"/>
          <a:lstStyle/>
          <a:p>
            <a:pPr marL="0" indent="0" algn="l">
              <a:lnSpc>
                <a:spcPts val="3900"/>
              </a:lnSpc>
              <a:buNone/>
            </a:pPr>
            <a:r>
              <a:rPr lang="en-US" sz="3100" dirty="0">
                <a:solidFill>
                  <a:srgbClr val="3257B8"/>
                </a:solidFill>
                <a:latin typeface="Roboto Slab" pitchFamily="34" charset="0"/>
                <a:ea typeface="Roboto Slab" pitchFamily="34" charset="-122"/>
                <a:cs typeface="Roboto Slab" pitchFamily="34" charset="-120"/>
              </a:rPr>
              <a:t>Ready to Experience the R3 Advantage?</a:t>
            </a:r>
            <a:endParaRPr lang="en-US" sz="3100" dirty="0"/>
          </a:p>
        </p:txBody>
      </p:sp>
      <p:sp>
        <p:nvSpPr>
          <p:cNvPr id="4" name="Text 1"/>
          <p:cNvSpPr/>
          <p:nvPr/>
        </p:nvSpPr>
        <p:spPr>
          <a:xfrm>
            <a:off x="793790" y="1393627"/>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We appreciate your time and consideration. R3 Dunnage is more than a product, it's a commitment to operational excellence, worker safety, and environmental responsibility in global logistics.</a:t>
            </a:r>
            <a:endParaRPr lang="en-US" sz="1550" dirty="0"/>
          </a:p>
        </p:txBody>
      </p:sp>
      <p:sp>
        <p:nvSpPr>
          <p:cNvPr id="5" name="Text 2"/>
          <p:cNvSpPr/>
          <p:nvPr/>
        </p:nvSpPr>
        <p:spPr>
          <a:xfrm>
            <a:off x="793790" y="2569488"/>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Our team is ready to answer your questions, provide detailed technical specifications, and begin the conversation about how R3 Dunnage can deliver measurable value to your organization.</a:t>
            </a:r>
            <a:endParaRPr lang="en-US" sz="1550" dirty="0"/>
          </a:p>
        </p:txBody>
      </p:sp>
      <p:sp>
        <p:nvSpPr>
          <p:cNvPr id="6" name="Shape 3"/>
          <p:cNvSpPr/>
          <p:nvPr/>
        </p:nvSpPr>
        <p:spPr>
          <a:xfrm>
            <a:off x="793790" y="3745349"/>
            <a:ext cx="7556421" cy="1478280"/>
          </a:xfrm>
          <a:prstGeom prst="roundRect">
            <a:avLst>
              <a:gd name="adj" fmla="val 2014"/>
            </a:avLst>
          </a:prstGeom>
          <a:solidFill>
            <a:srgbClr val="C3CFEF"/>
          </a:solidFill>
          <a:ln/>
        </p:spPr>
        <p:txBody>
          <a:bodyPr/>
          <a:lstStyle/>
          <a:p>
            <a:endParaRPr lang="en-IN"/>
          </a:p>
        </p:txBody>
      </p:sp>
      <p:pic>
        <p:nvPicPr>
          <p:cNvPr id="7" name="Image 1" descr="preencoded.png"/>
          <p:cNvPicPr>
            <a:picLocks noChangeAspect="1"/>
          </p:cNvPicPr>
          <p:nvPr/>
        </p:nvPicPr>
        <p:blipFill>
          <a:blip r:embed="rId3"/>
          <a:stretch>
            <a:fillRect/>
          </a:stretch>
        </p:blipFill>
        <p:spPr>
          <a:xfrm>
            <a:off x="992148" y="4040624"/>
            <a:ext cx="248007" cy="198358"/>
          </a:xfrm>
          <a:prstGeom prst="rect">
            <a:avLst/>
          </a:prstGeom>
        </p:spPr>
      </p:pic>
      <p:sp>
        <p:nvSpPr>
          <p:cNvPr id="8" name="Text 4"/>
          <p:cNvSpPr/>
          <p:nvPr/>
        </p:nvSpPr>
        <p:spPr>
          <a:xfrm>
            <a:off x="1438513" y="3993237"/>
            <a:ext cx="6713339" cy="95261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Roboto" pitchFamily="34" charset="0"/>
                <a:ea typeface="Roboto" pitchFamily="34" charset="-122"/>
                <a:cs typeface="Roboto" pitchFamily="34" charset="-120"/>
              </a:rPr>
              <a:t>Let's Build Something Better Together.</a:t>
            </a:r>
            <a:r>
              <a:rPr lang="en-US" sz="1550" dirty="0">
                <a:solidFill>
                  <a:srgbClr val="000000"/>
                </a:solidFill>
                <a:latin typeface="Roboto" pitchFamily="34" charset="0"/>
                <a:ea typeface="Roboto" pitchFamily="34" charset="-122"/>
                <a:cs typeface="Roboto" pitchFamily="34" charset="-120"/>
              </a:rPr>
              <a:t> Contact our sales team to schedule your demonstration or pilot program, and take the first step toward smarter, safer, more sustainable cargo securing.</a:t>
            </a:r>
            <a:endParaRPr lang="en-US" sz="1550" dirty="0"/>
          </a:p>
        </p:txBody>
      </p:sp>
      <p:sp>
        <p:nvSpPr>
          <p:cNvPr id="9" name="Text 5"/>
          <p:cNvSpPr/>
          <p:nvPr/>
        </p:nvSpPr>
        <p:spPr>
          <a:xfrm>
            <a:off x="793790" y="5446871"/>
            <a:ext cx="7556421" cy="317540"/>
          </a:xfrm>
          <a:prstGeom prst="rect">
            <a:avLst/>
          </a:prstGeom>
          <a:noFill/>
          <a:ln/>
        </p:spPr>
        <p:txBody>
          <a:bodyPr wrap="none" lIns="0" tIns="0" rIns="0" bIns="0" rtlCol="0" anchor="t"/>
          <a:lstStyle/>
          <a:p>
            <a:pPr marL="0" indent="0" algn="l">
              <a:lnSpc>
                <a:spcPts val="2500"/>
              </a:lnSpc>
              <a:buNone/>
            </a:pPr>
            <a:r>
              <a:rPr lang="en-US" sz="1550" dirty="0">
                <a:solidFill>
                  <a:srgbClr val="15213F"/>
                </a:solidFill>
                <a:latin typeface="Roboto" pitchFamily="34" charset="0"/>
                <a:ea typeface="Roboto" pitchFamily="34" charset="-122"/>
                <a:cs typeface="Roboto" pitchFamily="34" charset="-120"/>
              </a:rPr>
              <a:t>Partnering for meaningful change </a:t>
            </a:r>
            <a:endParaRPr lang="en-US" sz="1550" dirty="0"/>
          </a:p>
        </p:txBody>
      </p:sp>
      <p:sp>
        <p:nvSpPr>
          <p:cNvPr id="10" name="Shape 6"/>
          <p:cNvSpPr/>
          <p:nvPr/>
        </p:nvSpPr>
        <p:spPr>
          <a:xfrm>
            <a:off x="793790" y="5987653"/>
            <a:ext cx="7556421" cy="1642110"/>
          </a:xfrm>
          <a:prstGeom prst="roundRect">
            <a:avLst>
              <a:gd name="adj" fmla="val 1813"/>
            </a:avLst>
          </a:prstGeom>
          <a:noFill/>
          <a:ln w="7620">
            <a:solidFill>
              <a:srgbClr val="000000">
                <a:alpha val="8000"/>
              </a:srgbClr>
            </a:solidFill>
            <a:prstDash val="solid"/>
          </a:ln>
        </p:spPr>
        <p:txBody>
          <a:bodyPr/>
          <a:lstStyle/>
          <a:p>
            <a:endParaRPr lang="en-IN"/>
          </a:p>
        </p:txBody>
      </p:sp>
      <p:sp>
        <p:nvSpPr>
          <p:cNvPr id="11" name="Shape 7"/>
          <p:cNvSpPr/>
          <p:nvPr/>
        </p:nvSpPr>
        <p:spPr>
          <a:xfrm>
            <a:off x="801410" y="5995273"/>
            <a:ext cx="7541181" cy="1626870"/>
          </a:xfrm>
          <a:prstGeom prst="rect">
            <a:avLst/>
          </a:prstGeom>
          <a:solidFill>
            <a:srgbClr val="FFFFFF">
              <a:alpha val="4000"/>
            </a:srgbClr>
          </a:solidFill>
          <a:ln/>
        </p:spPr>
        <p:txBody>
          <a:bodyPr/>
          <a:lstStyle/>
          <a:p>
            <a:endParaRPr lang="en-IN"/>
          </a:p>
        </p:txBody>
      </p:sp>
      <p:sp>
        <p:nvSpPr>
          <p:cNvPr id="12" name="Text 8"/>
          <p:cNvSpPr/>
          <p:nvPr/>
        </p:nvSpPr>
        <p:spPr>
          <a:xfrm>
            <a:off x="999887" y="6121956"/>
            <a:ext cx="2674739" cy="254079"/>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Thomas Karimpanal </a:t>
            </a:r>
            <a:endParaRPr lang="en-US" sz="1250" dirty="0"/>
          </a:p>
        </p:txBody>
      </p:sp>
      <p:sp>
        <p:nvSpPr>
          <p:cNvPr id="13" name="Text 9"/>
          <p:cNvSpPr/>
          <p:nvPr/>
        </p:nvSpPr>
        <p:spPr>
          <a:xfrm>
            <a:off x="999887" y="6495098"/>
            <a:ext cx="2674739" cy="254079"/>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Mobile:</a:t>
            </a:r>
            <a:endParaRPr lang="en-US" sz="1250" dirty="0"/>
          </a:p>
        </p:txBody>
      </p:sp>
      <p:sp>
        <p:nvSpPr>
          <p:cNvPr id="14" name="Text 10"/>
          <p:cNvSpPr/>
          <p:nvPr/>
        </p:nvSpPr>
        <p:spPr>
          <a:xfrm>
            <a:off x="999887" y="6868239"/>
            <a:ext cx="2674739" cy="254079"/>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Email:</a:t>
            </a:r>
            <a:endParaRPr lang="en-US" sz="1250" dirty="0"/>
          </a:p>
        </p:txBody>
      </p:sp>
      <p:sp>
        <p:nvSpPr>
          <p:cNvPr id="15" name="Text 11"/>
          <p:cNvSpPr/>
          <p:nvPr/>
        </p:nvSpPr>
        <p:spPr>
          <a:xfrm>
            <a:off x="999887" y="7241381"/>
            <a:ext cx="2674739" cy="254079"/>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Address:</a:t>
            </a:r>
            <a:endParaRPr lang="en-US" sz="1250" dirty="0"/>
          </a:p>
        </p:txBody>
      </p:sp>
      <p:sp>
        <p:nvSpPr>
          <p:cNvPr id="16" name="Text 12"/>
          <p:cNvSpPr/>
          <p:nvPr/>
        </p:nvSpPr>
        <p:spPr>
          <a:xfrm>
            <a:off x="4078962" y="6121956"/>
            <a:ext cx="4065270" cy="254079"/>
          </a:xfrm>
          <a:prstGeom prst="rect">
            <a:avLst/>
          </a:prstGeom>
          <a:noFill/>
          <a:ln/>
        </p:spPr>
        <p:txBody>
          <a:bodyPr wrap="none" lIns="0" tIns="0" rIns="0" bIns="0" rtlCol="0" anchor="t"/>
          <a:lstStyle/>
          <a:p>
            <a:pPr marL="0" indent="0" algn="l">
              <a:lnSpc>
                <a:spcPts val="2000"/>
              </a:lnSpc>
              <a:buNone/>
            </a:pPr>
            <a:endParaRPr lang="en-US" sz="1250" dirty="0"/>
          </a:p>
        </p:txBody>
      </p:sp>
      <p:sp>
        <p:nvSpPr>
          <p:cNvPr id="17" name="Text 13"/>
          <p:cNvSpPr/>
          <p:nvPr/>
        </p:nvSpPr>
        <p:spPr>
          <a:xfrm>
            <a:off x="4078962" y="6495098"/>
            <a:ext cx="4065270" cy="254079"/>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+1 778-879-4909</a:t>
            </a:r>
            <a:endParaRPr lang="en-US" sz="1250" dirty="0"/>
          </a:p>
        </p:txBody>
      </p:sp>
      <p:sp>
        <p:nvSpPr>
          <p:cNvPr id="18" name="Text 14"/>
          <p:cNvSpPr/>
          <p:nvPr/>
        </p:nvSpPr>
        <p:spPr>
          <a:xfrm>
            <a:off x="4078962" y="6868239"/>
            <a:ext cx="4065270" cy="254079"/>
          </a:xfrm>
          <a:prstGeom prst="rect">
            <a:avLst/>
          </a:prstGeom>
          <a:noFill/>
          <a:ln/>
        </p:spPr>
        <p:txBody>
          <a:bodyPr wrap="none" lIns="0" tIns="0" rIns="0" bIns="0" rtlCol="0" anchor="t"/>
          <a:lstStyle/>
          <a:p>
            <a:pPr marL="0" indent="0" algn="l">
              <a:lnSpc>
                <a:spcPts val="2000"/>
              </a:lnSpc>
              <a:buNone/>
            </a:pPr>
            <a:r>
              <a:rPr lang="en-US" sz="1250" u="sng" dirty="0">
                <a:solidFill>
                  <a:srgbClr val="3257B8"/>
                </a:solidFill>
                <a:latin typeface="Roboto" pitchFamily="34" charset="0"/>
                <a:ea typeface="Roboto" pitchFamily="34" charset="-122"/>
                <a:cs typeface="Roboto" pitchFamily="34" charset="-120"/>
                <a:hlinkClick r:id="rId4">
                  <a:extLst>
                    <a:ext uri="{A12FA001-AC4F-418D-AE19-62706E023703}">
                      <ahyp:hlinkClr xmlns:ahyp="http://schemas.microsoft.com/office/drawing/2018/hyperlinkcolor" val="tx"/>
                    </a:ext>
                  </a:extLst>
                </a:hlinkClick>
              </a:rPr>
              <a:t>info@grabkitsolutions.com</a:t>
            </a:r>
            <a:endParaRPr lang="en-US" sz="1250" dirty="0"/>
          </a:p>
        </p:txBody>
      </p:sp>
      <p:sp>
        <p:nvSpPr>
          <p:cNvPr id="19" name="Text 15"/>
          <p:cNvSpPr/>
          <p:nvPr/>
        </p:nvSpPr>
        <p:spPr>
          <a:xfrm>
            <a:off x="4078962" y="7241381"/>
            <a:ext cx="4065270" cy="254079"/>
          </a:xfrm>
          <a:prstGeom prst="rect">
            <a:avLst/>
          </a:prstGeom>
          <a:noFill/>
          <a:ln/>
        </p:spPr>
        <p:txBody>
          <a:bodyPr wrap="none" lIns="0" tIns="0" rIns="0" bIns="0" rtlCol="0" anchor="t"/>
          <a:lstStyle/>
          <a:p>
            <a:pPr marL="0" indent="0" algn="l">
              <a:lnSpc>
                <a:spcPts val="2000"/>
              </a:lnSpc>
              <a:buNone/>
            </a:pPr>
            <a:r>
              <a:rPr lang="en-US" sz="1250" dirty="0">
                <a:solidFill>
                  <a:srgbClr val="15213F"/>
                </a:solidFill>
                <a:latin typeface="Roboto" pitchFamily="34" charset="0"/>
                <a:ea typeface="Roboto" pitchFamily="34" charset="-122"/>
                <a:cs typeface="Roboto" pitchFamily="34" charset="-120"/>
              </a:rPr>
              <a:t>2996 Dolphin Drive, Nanoose, BC, V9P 9J3, Canada</a:t>
            </a:r>
            <a:endParaRPr lang="en-US" sz="1250" dirty="0"/>
          </a:p>
        </p:txBody>
      </p:sp>
      <p:pic>
        <p:nvPicPr>
          <p:cNvPr id="21" name="Picture 20" descr="A blue and white landscape with trees and water&#10;&#10;AI-generated content may be incorrect.">
            <a:extLst>
              <a:ext uri="{FF2B5EF4-FFF2-40B4-BE49-F238E27FC236}">
                <a16:creationId xmlns:a16="http://schemas.microsoft.com/office/drawing/2014/main" id="{3E37352A-4BE8-C007-FADC-685FD945D43B}"/>
              </a:ext>
            </a:extLst>
          </p:cNvPr>
          <p:cNvPicPr>
            <a:picLocks noChangeAspect="1"/>
          </p:cNvPicPr>
          <p:nvPr/>
        </p:nvPicPr>
        <p:blipFill>
          <a:blip r:embed="rId5"/>
          <a:stretch>
            <a:fillRect/>
          </a:stretch>
        </p:blipFill>
        <p:spPr>
          <a:xfrm>
            <a:off x="8820507" y="491252"/>
            <a:ext cx="4996973" cy="74954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1226</TotalTime>
  <Words>2690</Words>
  <Application>Microsoft Office PowerPoint</Application>
  <PresentationFormat>Custom</PresentationFormat>
  <Paragraphs>202</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Roboto</vt:lpstr>
      <vt:lpstr>Arial</vt:lpstr>
      <vt:lpstr>Roboto Slab</vt:lpstr>
      <vt:lpstr>Roboto Slab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joseph jose</cp:lastModifiedBy>
  <cp:revision>26</cp:revision>
  <dcterms:created xsi:type="dcterms:W3CDTF">2025-11-24T09:27:13Z</dcterms:created>
  <dcterms:modified xsi:type="dcterms:W3CDTF">2025-12-13T05:08:24Z</dcterms:modified>
</cp:coreProperties>
</file>